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jpg" ContentType="image/jpeg"/>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presentation.xml" ContentType="application/vnd.openxmlformats-officedocument.presentationml.presentation.main+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2" Type="http://schemas.openxmlformats.org/officeDocument/2006/relationships/custom-properties" Target="docProps/custom.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4"/>
    <p:sldMasterId id="2147483689" r:id="rId5"/>
    <p:sldMasterId id="214748369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Lst>
  <p:sldSz cy="5143500" cx="9144000"/>
  <p:notesSz cx="6858000" cy="9144000"/>
  <p:embeddedFontLst>
    <p:embeddedFont>
      <p:font typeface="Roboto"/>
      <p:regular r:id="rId51"/>
      <p:bold r:id="rId52"/>
      <p:italic r:id="rId53"/>
      <p:boldItalic r:id="rId54"/>
    </p:embeddedFont>
    <p:embeddedFont>
      <p:font typeface="Proxima Nova"/>
      <p:regular r:id="rId55"/>
      <p:bold r:id="rId56"/>
      <p:italic r:id="rId57"/>
      <p:boldItalic r:id="rId58"/>
    </p:embeddedFont>
    <p:embeddedFont>
      <p:font typeface="Lato Light"/>
      <p:regular r:id="rId59"/>
      <p:bold r:id="rId60"/>
      <p:italic r:id="rId61"/>
      <p:boldItalic r:id="rId62"/>
    </p:embeddedFont>
    <p:embeddedFont>
      <p:font typeface="Source Sans Pro"/>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font" Target="fonts/SourceSansPro-regular.fntdata"/><Relationship Id="rId21" Type="http://schemas.openxmlformats.org/officeDocument/2006/relationships/slide" Target="slides/slide14.xml"/><Relationship Id="rId68" Type="http://schemas.openxmlformats.org/officeDocument/2006/relationships/customXml" Target="../customXml/item2.xml"/><Relationship Id="rId7" Type="http://schemas.openxmlformats.org/officeDocument/2006/relationships/notesMaster" Target="notesMasters/notesMaster1.xml"/><Relationship Id="rId2" Type="http://schemas.openxmlformats.org/officeDocument/2006/relationships/viewProps" Target="viewProps.xml"/><Relationship Id="rId29" Type="http://schemas.openxmlformats.org/officeDocument/2006/relationships/slide" Target="slides/slide22.xml"/><Relationship Id="rId16" Type="http://schemas.openxmlformats.org/officeDocument/2006/relationships/slide" Target="slides/slide9.xml"/><Relationship Id="rId40" Type="http://schemas.openxmlformats.org/officeDocument/2006/relationships/slide" Target="slides/slide33.xml"/><Relationship Id="rId45" Type="http://schemas.openxmlformats.org/officeDocument/2006/relationships/slide" Target="slides/slide38.xml"/><Relationship Id="rId32" Type="http://schemas.openxmlformats.org/officeDocument/2006/relationships/slide" Target="slides/slide25.xml"/><Relationship Id="rId37" Type="http://schemas.openxmlformats.org/officeDocument/2006/relationships/slide" Target="slides/slide30.xml"/><Relationship Id="rId66" Type="http://schemas.openxmlformats.org/officeDocument/2006/relationships/font" Target="fonts/SourceSansPro-boldItalic.fntdata"/><Relationship Id="rId24" Type="http://schemas.openxmlformats.org/officeDocument/2006/relationships/slide" Target="slides/slide17.xml"/><Relationship Id="rId53" Type="http://schemas.openxmlformats.org/officeDocument/2006/relationships/font" Target="fonts/Roboto-italic.fntdata"/><Relationship Id="rId11" Type="http://schemas.openxmlformats.org/officeDocument/2006/relationships/slide" Target="slides/slide4.xml"/><Relationship Id="rId58" Type="http://schemas.openxmlformats.org/officeDocument/2006/relationships/font" Target="fonts/ProximaNova-boldItalic.fntdata"/><Relationship Id="rId5" Type="http://schemas.openxmlformats.org/officeDocument/2006/relationships/slideMaster" Target="slideMasters/slideMaster2.xml"/><Relationship Id="rId61" Type="http://schemas.openxmlformats.org/officeDocument/2006/relationships/font" Target="fonts/LatoLight-italic.fntdata"/><Relationship Id="rId19" Type="http://schemas.openxmlformats.org/officeDocument/2006/relationships/slide" Target="slides/slide12.xml"/><Relationship Id="rId43" Type="http://schemas.openxmlformats.org/officeDocument/2006/relationships/slide" Target="slides/slide36.xml"/><Relationship Id="rId48" Type="http://schemas.openxmlformats.org/officeDocument/2006/relationships/slide" Target="slides/slide41.xml"/><Relationship Id="rId30" Type="http://schemas.openxmlformats.org/officeDocument/2006/relationships/slide" Target="slides/slide23.xml"/><Relationship Id="rId35" Type="http://schemas.openxmlformats.org/officeDocument/2006/relationships/slide" Target="slides/slide28.xml"/><Relationship Id="rId64" Type="http://schemas.openxmlformats.org/officeDocument/2006/relationships/font" Target="fonts/SourceSansPro-bold.fntdata"/><Relationship Id="rId22" Type="http://schemas.openxmlformats.org/officeDocument/2006/relationships/slide" Target="slides/slide15.xml"/><Relationship Id="rId27" Type="http://schemas.openxmlformats.org/officeDocument/2006/relationships/slide" Target="slides/slide20.xml"/><Relationship Id="rId56" Type="http://schemas.openxmlformats.org/officeDocument/2006/relationships/font" Target="fonts/ProximaNova-bold.fntdata"/><Relationship Id="rId14" Type="http://schemas.openxmlformats.org/officeDocument/2006/relationships/slide" Target="slides/slide7.xml"/><Relationship Id="rId69" Type="http://schemas.openxmlformats.org/officeDocument/2006/relationships/customXml" Target="../customXml/item3.xml"/><Relationship Id="rId8" Type="http://schemas.openxmlformats.org/officeDocument/2006/relationships/slide" Target="slides/slide1.xml"/><Relationship Id="rId51" Type="http://schemas.openxmlformats.org/officeDocument/2006/relationships/font" Target="fonts/Roboto-regular.fntdata"/><Relationship Id="rId3" Type="http://schemas.openxmlformats.org/officeDocument/2006/relationships/presProps" Target="presProps.xml"/><Relationship Id="rId46" Type="http://schemas.openxmlformats.org/officeDocument/2006/relationships/slide" Target="slides/slide39.xml"/><Relationship Id="rId33" Type="http://schemas.openxmlformats.org/officeDocument/2006/relationships/slide" Target="slides/slide26.xml"/><Relationship Id="rId38" Type="http://schemas.openxmlformats.org/officeDocument/2006/relationships/slide" Target="slides/slide31.xml"/><Relationship Id="rId25" Type="http://schemas.openxmlformats.org/officeDocument/2006/relationships/slide" Target="slides/slide18.xml"/><Relationship Id="rId12" Type="http://schemas.openxmlformats.org/officeDocument/2006/relationships/slide" Target="slides/slide5.xml"/><Relationship Id="rId59" Type="http://schemas.openxmlformats.org/officeDocument/2006/relationships/font" Target="fonts/LatoLight-regular.fntdata"/><Relationship Id="rId17" Type="http://schemas.openxmlformats.org/officeDocument/2006/relationships/slide" Target="slides/slide10.xml"/><Relationship Id="rId67" Type="http://schemas.openxmlformats.org/officeDocument/2006/relationships/customXml" Target="../customXml/item1.xml"/><Relationship Id="rId41" Type="http://schemas.openxmlformats.org/officeDocument/2006/relationships/slide" Target="slides/slide34.xml"/><Relationship Id="rId62" Type="http://schemas.openxmlformats.org/officeDocument/2006/relationships/font" Target="fonts/LatoLight-boldItalic.fntdata"/><Relationship Id="rId20" Type="http://schemas.openxmlformats.org/officeDocument/2006/relationships/slide" Target="slides/slide13.xml"/><Relationship Id="rId54" Type="http://schemas.openxmlformats.org/officeDocument/2006/relationships/font" Target="fonts/Roboto-boldItalic.fntdata"/><Relationship Id="rId1" Type="http://schemas.openxmlformats.org/officeDocument/2006/relationships/theme" Target="theme/theme1.xml"/><Relationship Id="rId6" Type="http://schemas.openxmlformats.org/officeDocument/2006/relationships/slideMaster" Target="slideMasters/slideMaster3.xml"/><Relationship Id="rId49" Type="http://schemas.openxmlformats.org/officeDocument/2006/relationships/slide" Target="slides/slide42.xml"/><Relationship Id="rId36" Type="http://schemas.openxmlformats.org/officeDocument/2006/relationships/slide" Target="slides/slide29.xml"/><Relationship Id="rId23" Type="http://schemas.openxmlformats.org/officeDocument/2006/relationships/slide" Target="slides/slide16.xml"/><Relationship Id="rId28" Type="http://schemas.openxmlformats.org/officeDocument/2006/relationships/slide" Target="slides/slide21.xml"/><Relationship Id="rId57" Type="http://schemas.openxmlformats.org/officeDocument/2006/relationships/font" Target="fonts/ProximaNova-italic.fntdata"/><Relationship Id="rId15" Type="http://schemas.openxmlformats.org/officeDocument/2006/relationships/slide" Target="slides/slide8.xml"/><Relationship Id="rId44" Type="http://schemas.openxmlformats.org/officeDocument/2006/relationships/slide" Target="slides/slide37.xml"/><Relationship Id="rId31" Type="http://schemas.openxmlformats.org/officeDocument/2006/relationships/slide" Target="slides/slide24.xml"/><Relationship Id="rId65" Type="http://schemas.openxmlformats.org/officeDocument/2006/relationships/font" Target="fonts/SourceSansPro-italic.fntdata"/><Relationship Id="rId60" Type="http://schemas.openxmlformats.org/officeDocument/2006/relationships/font" Target="fonts/LatoLight-bold.fntdata"/><Relationship Id="rId52" Type="http://schemas.openxmlformats.org/officeDocument/2006/relationships/font" Target="fonts/Roboto-bold.fntdata"/><Relationship Id="rId10" Type="http://schemas.openxmlformats.org/officeDocument/2006/relationships/slide" Target="slides/slide3.xml"/><Relationship Id="rId4" Type="http://schemas.openxmlformats.org/officeDocument/2006/relationships/slideMaster" Target="slideMasters/slideMaster1.xml"/><Relationship Id="rId9" Type="http://schemas.openxmlformats.org/officeDocument/2006/relationships/slide" Target="slides/slide2.xml"/><Relationship Id="rId39" Type="http://schemas.openxmlformats.org/officeDocument/2006/relationships/slide" Target="slides/slide32.xml"/><Relationship Id="rId13" Type="http://schemas.openxmlformats.org/officeDocument/2006/relationships/slide" Target="slides/slide6.xml"/><Relationship Id="rId18" Type="http://schemas.openxmlformats.org/officeDocument/2006/relationships/slide" Target="slides/slide11.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font" Target="fonts/ProximaNova-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bec62c33d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g1bec62c33d1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bec62c33d1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bec62c33d1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writers prewrite before they start working on a creative piece. This trains your brain to begin thinking creatively. To freewrite, simply write about anything that comes to you. It could be about circus animals or electrolytes or scented candles. Just write about anything for five minutes, then begin thinking about the solution you wish to find.</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bec62c33d1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bec62c33d1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create a mind map, write the question you wish to find in the center of a piece of paper or use cloud-based software to help you keep your thoughts organized. For instance, if you’re trying to come up with ideas for a photoshoot, your mind map may have “Fall 2022 Photoshoot” in the middle. Then, draw branches off the center prompt and begin writing down ideas in their own bubbles. Keep writing down anything related to each bubble to refine your ideas.</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dd3ed90ca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dd3ed90ca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less regulated than a mind map, but still counts as brainstorming. At the top of your paper, write down the goal or question for which you’re hoping to generate ideas. Below that, write down the first four or five words that come to mind when you think of that solution. From there, jot down the first words you think of when you hear each of those words.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dd3ed90ca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dd3ed90ca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Cubing involves looking at an issue or an idea from several different angles. To do this, write down the question or desired solution at the top of a piece of paper.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dd3ed90ca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dd3ed90ca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dd3ed90ca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dd3ed90ca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you’re a genius, as it turns out. You’ve come up with some stellar ideas through your brainstorming efforts. But now you’ll need to convince your group of your solution. How?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dd3ed90ca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dd3ed90ca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much easier to present your ideas when they’re written down. Make a presentation showcasing your ideas so your group better understands your solution.</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dd3ed90ca9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dd3ed90ca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likely your group will spot holes in your idea. Head off those objections by presenting solutions to likely objections.</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dd3ed90ca9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dd3ed90ca9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If you only have one idea, then just present the one. But it’s best to have three suggestions and present the strongest suggestion first.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Contending with your own mind can sometimes be an exercise in frustration, but it can also be an incredible opportunity to become more acquainted with your own brilliance. You might be surprised at how much you enjoy being creative when you have a few parameters to give you encouragement. Try brainstorming, and we guarantee you’ll be delighted at the solutions you already have locked inside your brain.</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dd3ed90ca9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dd3ed90ca9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you think about it, most businesses could benefit from having a few more creative ideas at their disposal. It’s creativity that drives growth, innovation, and motivates teams.</a:t>
            </a:r>
            <a:endParaRPr/>
          </a:p>
          <a:p>
            <a:pPr indent="0" lvl="0" marL="0" rtl="0" algn="l">
              <a:spcBef>
                <a:spcPts val="0"/>
              </a:spcBef>
              <a:spcAft>
                <a:spcPts val="0"/>
              </a:spcAft>
              <a:buNone/>
            </a:pPr>
            <a:r>
              <a:rPr lang="en"/>
              <a:t>Looking for a way to tap into the underlying creative potential of your company? Try group brainstorming. </a:t>
            </a:r>
            <a:endParaRPr/>
          </a:p>
          <a:p>
            <a:pPr indent="0" lvl="0" marL="0" rtl="0" algn="l">
              <a:spcBef>
                <a:spcPts val="0"/>
              </a:spcBef>
              <a:spcAft>
                <a:spcPts val="0"/>
              </a:spcAft>
              <a:buNone/>
            </a:pPr>
            <a:r>
              <a:rPr lang="en"/>
              <a:t>Group brainstorming can generate an undeniable synergy between employees that brings everyone together. Done correctly, group brainstorming can produce solutions and transform organizations at a rate greater than the sum of every individuals’ contributions. Other times, not so much.</a:t>
            </a:r>
            <a:endParaRPr/>
          </a:p>
          <a:p>
            <a:pPr indent="0" lvl="0" marL="0" rtl="0" algn="l">
              <a:spcBef>
                <a:spcPts val="0"/>
              </a:spcBef>
              <a:spcAft>
                <a:spcPts val="0"/>
              </a:spcAft>
              <a:buNone/>
            </a:pPr>
            <a:r>
              <a:rPr lang="en"/>
              <a:t>By understanding the pros and cons of brainstorming, that success ratio will only improve. Plus, having this knowledge can make brainstorming more enjoyable for everyone involved.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thrilling to brainstorm as a team. You get to tap into each other’s energy to inspire new ideas and work through issues and (hopefully) bask in the genius outcomes. But occasionally you’ll need to brainstorm before a group session. You may even find yourself working on an individual project and needing to come up with creative solutions. Suddenly, the only energy is yours, and that can feel scary and intimidating.</a:t>
            </a:r>
            <a:endParaRPr/>
          </a:p>
          <a:p>
            <a:pPr indent="0" lvl="0" marL="0" rtl="0" algn="l">
              <a:spcBef>
                <a:spcPts val="0"/>
              </a:spcBef>
              <a:spcAft>
                <a:spcPts val="0"/>
              </a:spcAft>
              <a:buNone/>
            </a:pPr>
            <a:r>
              <a:rPr lang="en"/>
              <a:t>Here’s a secret, though: you can come up with incredible ideas on your own using some of the same techniques you’re comfortable using with your team. And the best part? You don’t have to share the break room snacks. Brainstorming on your own is a valuable skill that’s great for generating creative solutions and ideas. And it’s downright enjoyable, too. Here’s how to solo brainstorm.</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dd3ed90ca9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dd3ed90ca9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Sure, working on your own might seem easier. Or at least, less complicated. But there’s a definite advantage (or five) that comes from working together as a group ready to brainstorm ideas.</a:t>
            </a:r>
            <a:endParaRPr/>
          </a:p>
          <a:p>
            <a:pPr indent="0" lvl="0" marL="0" rtl="0" algn="l">
              <a:spcBef>
                <a:spcPts val="0"/>
              </a:spcBef>
              <a:spcAft>
                <a:spcPts val="0"/>
              </a:spcAft>
              <a:buNone/>
            </a:pPr>
            <a:r>
              <a:rPr lang="en"/>
              <a:t>Whether your next collaborative brainstorming is being forced upon you or you’ve now become the driving force behind more ideation sessions at your business, the many reasons why you should conduct a group brainstorming are reasonable, logical, and yes, compelling. </a:t>
            </a:r>
            <a:endParaRPr/>
          </a:p>
          <a:p>
            <a:pPr indent="0" lvl="0" marL="0" rtl="0" algn="l">
              <a:spcBef>
                <a:spcPts val="0"/>
              </a:spcBef>
              <a:spcAft>
                <a:spcPts val="0"/>
              </a:spcAft>
              <a:buNone/>
            </a:pPr>
            <a:r>
              <a:rPr lang="en"/>
              <a:t>Let’s begin with the most obvious motive to host a brainstorm with your group…</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dd3ed90ca9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dd3ed90ca9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Try as we might, we can’t always go it alone. This isn’t an admission of weakness. Actually, it’s more of an acknowledgment that some problems call for more than one problem solver.</a:t>
            </a:r>
            <a:endParaRPr/>
          </a:p>
          <a:p>
            <a:pPr indent="0" lvl="0" marL="0" rtl="0" algn="l">
              <a:spcBef>
                <a:spcPts val="0"/>
              </a:spcBef>
              <a:spcAft>
                <a:spcPts val="0"/>
              </a:spcAft>
              <a:buNone/>
            </a:pPr>
            <a:r>
              <a:rPr lang="en"/>
              <a:t>And it’s not just hosting any group. Opt for diversity. Choose participants from various departments and with a range of backgrounds, ages, and life experiences. This will bring refreshing, diverse, and surprising ideas to the table.</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dd3ed90ca9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dd3ed90ca9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Solitary problem solving is arguably more efficient. But producing ideas all by yourself lacks a counterbalance to the existing beliefs, opinions, and biases that determine how you think.</a:t>
            </a:r>
            <a:endParaRPr/>
          </a:p>
          <a:p>
            <a:pPr indent="0" lvl="0" marL="0" rtl="0" algn="l">
              <a:spcBef>
                <a:spcPts val="0"/>
              </a:spcBef>
              <a:spcAft>
                <a:spcPts val="0"/>
              </a:spcAft>
              <a:buNone/>
            </a:pPr>
            <a:r>
              <a:rPr lang="en"/>
              <a:t>By inviting others who perceive the world (and your organization’s business challenges) in a different light, you increase the chances of arriving at a solution you could never anticipate or produce on your own. With the right group of participants, partiality is also kept in check.</a:t>
            </a:r>
            <a:endParaRPr/>
          </a:p>
          <a:p>
            <a:pPr indent="0" lvl="0" marL="0" rtl="0" algn="l">
              <a:spcBef>
                <a:spcPts val="0"/>
              </a:spcBef>
              <a:spcAft>
                <a:spcPts val="0"/>
              </a:spcAft>
              <a:buNone/>
            </a:pPr>
            <a:r>
              <a:rPr lang="en"/>
              <a:t>If anything, the presence of differing viewpoints leaves everyone open to new possibilities.</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dd3ed90ca9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dd3ed90ca9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If you can generate more ideas, it becomes more likely that you’ll stumble upon a greater amount of good (and possibly great) ideas. If that volume can be achieved sooner, even better. </a:t>
            </a:r>
            <a:endParaRPr/>
          </a:p>
          <a:p>
            <a:pPr indent="0" lvl="0" marL="0" rtl="0" algn="l">
              <a:spcBef>
                <a:spcPts val="0"/>
              </a:spcBef>
              <a:spcAft>
                <a:spcPts val="0"/>
              </a:spcAft>
              <a:buNone/>
            </a:pPr>
            <a:r>
              <a:rPr lang="en"/>
              <a:t>Over the course of a productive brainstorming session, a group can quickly come up with dozens of ideas, each of which can spark a dozen more. The group dynamic can be used to commit each participant to achieve a certain number of ideas within the allotted time limit.</a:t>
            </a:r>
            <a:endParaRPr/>
          </a:p>
          <a:p>
            <a:pPr indent="0" lvl="0" marL="0" rtl="0" algn="l">
              <a:spcBef>
                <a:spcPts val="0"/>
              </a:spcBef>
              <a:spcAft>
                <a:spcPts val="0"/>
              </a:spcAft>
              <a:buNone/>
            </a:pPr>
            <a:r>
              <a:rPr lang="en"/>
              <a:t>In any case, the output of a group is far greater than any one person can hope to produce.</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dd3ed90ca9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dd3ed90ca9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Think about it: the opportunity to explore one another’s ideas is at the crux of brainstorming.</a:t>
            </a:r>
            <a:endParaRPr/>
          </a:p>
          <a:p>
            <a:pPr indent="0" lvl="0" marL="0" rtl="0" algn="l">
              <a:spcBef>
                <a:spcPts val="0"/>
              </a:spcBef>
              <a:spcAft>
                <a:spcPts val="0"/>
              </a:spcAft>
              <a:buNone/>
            </a:pPr>
            <a:r>
              <a:rPr lang="en"/>
              <a:t>As you might expect, bouncing around (and considering) a number of solutions at once can prompt a rapid-fire of new idea associations. This is sometimes called a popcorn share.</a:t>
            </a:r>
            <a:endParaRPr/>
          </a:p>
          <a:p>
            <a:pPr indent="0" lvl="0" marL="0" rtl="0" algn="l">
              <a:spcBef>
                <a:spcPts val="0"/>
              </a:spcBef>
              <a:spcAft>
                <a:spcPts val="0"/>
              </a:spcAft>
              <a:buNone/>
            </a:pPr>
            <a:r>
              <a:rPr lang="en"/>
              <a:t>This group problem-solving approach is simple: one person presents an idea or solution. Then, everyone else takes a turn to build on the concept that has been shared. In the end, each person feels they’ve equally contributed a missing piece to the solution.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dd3ed90ca9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dd3ed90ca9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Perhaps one of the best reasons to encourage group brainstorming within your organization is that when teams work together to solve problems, they also build stronger relationships.</a:t>
            </a:r>
            <a:endParaRPr/>
          </a:p>
          <a:p>
            <a:pPr indent="0" lvl="0" marL="0" rtl="0" algn="l">
              <a:spcBef>
                <a:spcPts val="0"/>
              </a:spcBef>
              <a:spcAft>
                <a:spcPts val="0"/>
              </a:spcAft>
              <a:buNone/>
            </a:pPr>
            <a:r>
              <a:rPr lang="en"/>
              <a:t>Group ideation sessions allow people who might not normally get the opportunity to work together on a project. Building camaraderie through such interactions breaks down silos and prompts everyone to see themselves as stakeholders.</a:t>
            </a:r>
            <a:endParaRPr/>
          </a:p>
          <a:p>
            <a:pPr indent="0" lvl="0" marL="0" rtl="0" algn="l">
              <a:spcBef>
                <a:spcPts val="0"/>
              </a:spcBef>
              <a:spcAft>
                <a:spcPts val="0"/>
              </a:spcAft>
              <a:buNone/>
            </a:pPr>
            <a:r>
              <a:rPr lang="en"/>
              <a:t>As stakeholders, participants have a vested interest in the brainstorm’s outcome. A big plus.</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dd3ed90ca9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dd3ed90ca9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The disadvantages of group brainstorming should be familiar to anyone who has attempted to assemble a team or coordinate the work of contrasting personalities to solve a problem.</a:t>
            </a:r>
            <a:endParaRPr/>
          </a:p>
          <a:p>
            <a:pPr indent="0" lvl="0" marL="0" rtl="0" algn="l">
              <a:spcBef>
                <a:spcPts val="0"/>
              </a:spcBef>
              <a:spcAft>
                <a:spcPts val="0"/>
              </a:spcAft>
              <a:buNone/>
            </a:pPr>
            <a:r>
              <a:rPr lang="en"/>
              <a:t>Decision making becomes more complicated. Disagreements are sure to arise. Some people are less enthusiastic than others about the opportunity to participate. And it can add another meeting to their day-to-day work responsibilities. </a:t>
            </a:r>
            <a:endParaRPr/>
          </a:p>
          <a:p>
            <a:pPr indent="0" lvl="0" marL="0" rtl="0" algn="l">
              <a:spcBef>
                <a:spcPts val="0"/>
              </a:spcBef>
              <a:spcAft>
                <a:spcPts val="0"/>
              </a:spcAft>
              <a:buNone/>
            </a:pPr>
            <a:r>
              <a:rPr lang="en"/>
              <a:t>But don’t get too discouraged. Where there are group brainstorming challenges, there are also ways to overcome them.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dd3ed90ca9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dd3ed90ca9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Constructing a new team to solve a problem is exciting. </a:t>
            </a:r>
            <a:endParaRPr/>
          </a:p>
          <a:p>
            <a:pPr indent="0" lvl="0" marL="0" rtl="0" algn="l">
              <a:spcBef>
                <a:spcPts val="0"/>
              </a:spcBef>
              <a:spcAft>
                <a:spcPts val="0"/>
              </a:spcAft>
              <a:buNone/>
            </a:pPr>
            <a:r>
              <a:rPr lang="en"/>
              <a:t>If you’re not careful, however, brainstorming as a group can result in disorganized conversations and free-for-alls that fail to produce any actionable ideas. This is why it’s critical to create a brief and agenda ahead of time before your first group brainstorm.</a:t>
            </a:r>
            <a:endParaRPr/>
          </a:p>
          <a:p>
            <a:pPr indent="0" lvl="0" marL="0" rtl="0" algn="l">
              <a:spcBef>
                <a:spcPts val="0"/>
              </a:spcBef>
              <a:spcAft>
                <a:spcPts val="0"/>
              </a:spcAft>
              <a:buNone/>
            </a:pPr>
            <a:r>
              <a:rPr lang="en"/>
              <a:t>The brief gives context to the problem being solved and outlines the brainstorm’s purpose. Having a clearly outlined purpose makes it easier for participants to stay on task. The agenda is simple. Take a few moments to address background questions. Then, apply positive pressure to produce by allotting a set amount of time (e.g. 30 minutes) to generate raw ideas. Review afterward.</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dd3ed90ca9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dd3ed90ca9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Feeding off each other’s ideas is great. Until it’s not. Sometimes, it causes teams to get too focused on a single idea, losing their individual sense of creativity. This is called groupthink.</a:t>
            </a:r>
            <a:endParaRPr/>
          </a:p>
          <a:p>
            <a:pPr indent="0" lvl="0" marL="0" rtl="0" algn="l">
              <a:spcBef>
                <a:spcPts val="0"/>
              </a:spcBef>
              <a:spcAft>
                <a:spcPts val="0"/>
              </a:spcAft>
              <a:buNone/>
            </a:pPr>
            <a:r>
              <a:rPr lang="en"/>
              <a:t>To counter this, introduce an element of candor into the mix. Create an environment where participants feel safe to express their opinions and ideas. With this type of freedom, people won’t get fixated on the first solution and are likely to share their candid, unfiltered views. </a:t>
            </a:r>
            <a:endParaRPr/>
          </a:p>
          <a:p>
            <a:pPr indent="0" lvl="0" marL="0" rtl="0" algn="l">
              <a:spcBef>
                <a:spcPts val="0"/>
              </a:spcBef>
              <a:spcAft>
                <a:spcPts val="0"/>
              </a:spcAft>
              <a:buNone/>
            </a:pPr>
            <a:r>
              <a:rPr lang="en"/>
              <a:t>At the end of the brainstorm, the team takes the remainder of their time to focus on the most promising of these divergent, freeform ideas.</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dd3ed90ca9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dd3ed90ca9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Chalk it up to human nature. In any group, there’s always one person that takes over, makes their opinion known, and expects everyone else to fall in line. Brainstorms are no different.</a:t>
            </a:r>
            <a:endParaRPr/>
          </a:p>
          <a:p>
            <a:pPr indent="0" lvl="0" marL="0" rtl="0" algn="l">
              <a:spcBef>
                <a:spcPts val="0"/>
              </a:spcBef>
              <a:spcAft>
                <a:spcPts val="0"/>
              </a:spcAft>
              <a:buNone/>
            </a:pPr>
            <a:r>
              <a:rPr lang="en"/>
              <a:t>Dominant personalities hinder the creative process by intimidating other team members or making them feel reluctant to share a dissenting opinion. Fortunately, there are a number of tactics for handling those dominating meeting personalities.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bec62c33d1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bec62c33d1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successful artists create their work by being disciplined. Stephen King begins writing at about 8:30 every morning and sits in the same seat with the same papers arranged around him. Egon Schiele completed dozens of pencil sketches before attempting a final draft. Jazz genius Eubie Blake spent his childhood practicing the piano. Most incredible artists understand that creativity is harnessed through rules and disciplined. Put aside the stereotype of the frenetic oil painter or the misanthropic novelist—the vast majority of our most treasured works of art, literature, and music are born of sheer hard work. </a:t>
            </a:r>
            <a:endParaRPr/>
          </a:p>
          <a:p>
            <a:pPr indent="0" lvl="0" marL="0" rtl="0" algn="l">
              <a:spcBef>
                <a:spcPts val="0"/>
              </a:spcBef>
              <a:spcAft>
                <a:spcPts val="0"/>
              </a:spcAft>
              <a:buNone/>
            </a:pPr>
            <a:r>
              <a:rPr lang="en"/>
              <a:t>That means if you want to come up with truly exceptional ideas, you’ll need to harness them through that magical combination of discipline and effort. Brainstorming is a critical tool for this.</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dd3ed90ca9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dd3ed90ca9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Many dominant personalities actually mean well and often contribute constructive ideas. By politely (but firmly) countering their dominance, you ensure better brainstorm productivity from the group as a whole.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dd3ed90ca9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dd3ed90ca9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Of course, some team members don’t mind letting others dominate the conversation. Many prefer hiding in the background and relying on others to come up with the bulk of the ideas. </a:t>
            </a:r>
            <a:endParaRPr/>
          </a:p>
          <a:p>
            <a:pPr indent="0" lvl="0" marL="0" rtl="0" algn="l">
              <a:spcBef>
                <a:spcPts val="0"/>
              </a:spcBef>
              <a:spcAft>
                <a:spcPts val="0"/>
              </a:spcAft>
              <a:buNone/>
            </a:pPr>
            <a:r>
              <a:rPr lang="en"/>
              <a:t>It’s tempting to expend less effort when working collectively or in a team than when we work individually. This is called social loafing or free riding. Not unlike the bystander effect, people feel less compelled to act if someone else steps up.</a:t>
            </a:r>
            <a:endParaRPr/>
          </a:p>
          <a:p>
            <a:pPr indent="0" lvl="0" marL="0" rtl="0" algn="l">
              <a:spcBef>
                <a:spcPts val="0"/>
              </a:spcBef>
              <a:spcAft>
                <a:spcPts val="0"/>
              </a:spcAft>
              <a:buNone/>
            </a:pPr>
            <a:r>
              <a:rPr lang="en"/>
              <a:t>Similar to the strategy used with dominating personalities, make a point of calling on those who are not actively participating in the group brainstorming. Offer positive reinforcement to team members who seem apprehensive or intimidated to share ideas within the group. </a:t>
            </a:r>
            <a:endParaRPr/>
          </a:p>
          <a:p>
            <a:pPr indent="0" lvl="0" marL="0" rtl="0" algn="l">
              <a:spcBef>
                <a:spcPts val="0"/>
              </a:spcBef>
              <a:spcAft>
                <a:spcPts val="0"/>
              </a:spcAft>
              <a:buNone/>
            </a:pPr>
            <a:r>
              <a:rPr lang="en"/>
              <a:t>Getting comfortable with brainstorming ideas as a group can be difficult, at least at first. But it’s worth the effort. Keep in mind, every team member can make a valuable contribution to the team. Every idea is worth exploring further. And there’s no such thing as a bad question.</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bec62c33d1_0_5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g1bec62c33d1_0_5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bec62c33d1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bec62c33d1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bec62c33d1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bec62c33d1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bec62c33d1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bec62c33d1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bec62c33d1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bec62c33d1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bec62c33d1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bec62c33d1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bec62c33d1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bec62c33d1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bec62c33d1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1bec62c33d1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bec62c33d1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bec62c33d1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bec62c33d1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bec62c33d1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bec62c33d1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bec62c33d1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bec62c33d1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bec62c33d1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bec62c33d1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1bec62c33d1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bec62c33d1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bec62c33d1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Individual brainstorming has its place. Want to respond to an email quickly? Probably not a good time to brainstorm. Interestingly, moderately complex solutions are best left to the group, but either end of the spectrum is best for an individual: either very simple ideas or very complex ones.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bec62c33d1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bec62c33d1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also worth noting that some people simply brainstorm better alone. Introverts generally feel like group brainstorming is an exercise in torture. That means that, for them, brainstorming alone through a moderately complex solution may yield better results than brainstorming with a group. </a:t>
            </a:r>
            <a:endParaRPr/>
          </a:p>
          <a:p>
            <a:pPr indent="0" lvl="0" marL="0" rtl="0" algn="l">
              <a:spcBef>
                <a:spcPts val="0"/>
              </a:spcBef>
              <a:spcAft>
                <a:spcPts val="0"/>
              </a:spcAft>
              <a:buNone/>
            </a:pPr>
            <a:r>
              <a:rPr lang="en"/>
              <a:t>Every individual has their own set of conditions that are best for inspiring creativity. And that means, of course, that some people may struggle with brainstorming on their own. But there are ways to make the best out of a situation that may be initially frustrating. Keep reading.</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bec62c33d1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bec62c33d1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Don’t think of brainstorming as something that needs to involve endless cloud bubbles. Brainstorming can happen in a lot of different ways. Here are a few favorites:</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bec62c33d1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bec62c33d1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Moving meditation is a fantastic way to inspire creativity and was a favorite technique of Romantic poets and authors. To do this: get outside and begin thinking about the problem as you walk. This kind of automatic moving helps stimulate the creativity receptors in your brain. It’s important to note that walking meditation is ideal because you don’t have to focus much on the exercise itself. Swimming, running, and walking are great times to brainstorm. Ballet dancing and Crossfit are not times to brainstorm.</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bec62c33d1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bec62c33d1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read that correctly. Instead of sitting at your desk trying to be creative, go clean the bathroom. Go grocery shopping. Take a nap. Answer some emails. Give your brain some breathing room and it may surprise you what kind of creativity arises.</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0"/>
              </a:spcBef>
              <a:spcAft>
                <a:spcPts val="0"/>
              </a:spcAft>
              <a:buSzPts val="1400"/>
              <a:buChar char="○"/>
              <a:defRPr/>
            </a:lvl2pPr>
            <a:lvl3pPr indent="-317500" lvl="2" marL="1371600" rtl="0" algn="ctr">
              <a:lnSpc>
                <a:spcPct val="115000"/>
              </a:lnSpc>
              <a:spcBef>
                <a:spcPts val="0"/>
              </a:spcBef>
              <a:spcAft>
                <a:spcPts val="0"/>
              </a:spcAft>
              <a:buSzPts val="1400"/>
              <a:buChar char="■"/>
              <a:defRPr/>
            </a:lvl3pPr>
            <a:lvl4pPr indent="-317500" lvl="3" marL="1828800" rtl="0" algn="ctr">
              <a:lnSpc>
                <a:spcPct val="115000"/>
              </a:lnSpc>
              <a:spcBef>
                <a:spcPts val="0"/>
              </a:spcBef>
              <a:spcAft>
                <a:spcPts val="0"/>
              </a:spcAft>
              <a:buSzPts val="1400"/>
              <a:buChar char="●"/>
              <a:defRPr/>
            </a:lvl4pPr>
            <a:lvl5pPr indent="-317500" lvl="4" marL="2286000" rtl="0" algn="ctr">
              <a:lnSpc>
                <a:spcPct val="115000"/>
              </a:lnSpc>
              <a:spcBef>
                <a:spcPts val="0"/>
              </a:spcBef>
              <a:spcAft>
                <a:spcPts val="0"/>
              </a:spcAft>
              <a:buSzPts val="1400"/>
              <a:buChar char="○"/>
              <a:defRPr/>
            </a:lvl5pPr>
            <a:lvl6pPr indent="-317500" lvl="5" marL="2743200" rtl="0" algn="ctr">
              <a:lnSpc>
                <a:spcPct val="115000"/>
              </a:lnSpc>
              <a:spcBef>
                <a:spcPts val="0"/>
              </a:spcBef>
              <a:spcAft>
                <a:spcPts val="0"/>
              </a:spcAft>
              <a:buSzPts val="1400"/>
              <a:buChar char="■"/>
              <a:defRPr/>
            </a:lvl6pPr>
            <a:lvl7pPr indent="-317500" lvl="6" marL="3200400" rtl="0" algn="ctr">
              <a:lnSpc>
                <a:spcPct val="115000"/>
              </a:lnSpc>
              <a:spcBef>
                <a:spcPts val="0"/>
              </a:spcBef>
              <a:spcAft>
                <a:spcPts val="0"/>
              </a:spcAft>
              <a:buSzPts val="1400"/>
              <a:buChar char="●"/>
              <a:defRPr/>
            </a:lvl7pPr>
            <a:lvl8pPr indent="-317500" lvl="7" marL="3657600" rtl="0" algn="ctr">
              <a:lnSpc>
                <a:spcPct val="115000"/>
              </a:lnSpc>
              <a:spcBef>
                <a:spcPts val="0"/>
              </a:spcBef>
              <a:spcAft>
                <a:spcPts val="0"/>
              </a:spcAft>
              <a:buSzPts val="1400"/>
              <a:buChar char="○"/>
              <a:defRPr/>
            </a:lvl8pPr>
            <a:lvl9pPr indent="-317500" lvl="8" marL="4114800" rtl="0" algn="ctr">
              <a:lnSpc>
                <a:spcPct val="115000"/>
              </a:lnSpc>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9" name="Shape 99"/>
        <p:cNvGrpSpPr/>
        <p:nvPr/>
      </p:nvGrpSpPr>
      <p:grpSpPr>
        <a:xfrm>
          <a:off x="0" y="0"/>
          <a:ext cx="0" cy="0"/>
          <a:chOff x="0" y="0"/>
          <a:chExt cx="0" cy="0"/>
        </a:xfrm>
      </p:grpSpPr>
      <p:sp>
        <p:nvSpPr>
          <p:cNvPr id="100" name="Google Shape;100;p2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1" name="Google Shape;101;p2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2" name="Google Shape;102;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3" name="Shape 103"/>
        <p:cNvGrpSpPr/>
        <p:nvPr/>
      </p:nvGrpSpPr>
      <p:grpSpPr>
        <a:xfrm>
          <a:off x="0" y="0"/>
          <a:ext cx="0" cy="0"/>
          <a:chOff x="0" y="0"/>
          <a:chExt cx="0" cy="0"/>
        </a:xfrm>
      </p:grpSpPr>
      <p:sp>
        <p:nvSpPr>
          <p:cNvPr id="104" name="Google Shape;104;p2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5" name="Google Shape;105;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6" name="Shape 106"/>
        <p:cNvGrpSpPr/>
        <p:nvPr/>
      </p:nvGrpSpPr>
      <p:grpSpPr>
        <a:xfrm>
          <a:off x="0" y="0"/>
          <a:ext cx="0" cy="0"/>
          <a:chOff x="0" y="0"/>
          <a:chExt cx="0" cy="0"/>
        </a:xfrm>
      </p:grpSpPr>
      <p:sp>
        <p:nvSpPr>
          <p:cNvPr id="107" name="Google Shape;107;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8" name="Google Shape;108;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9" name="Google Shape;109;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 name="Shape 110"/>
        <p:cNvGrpSpPr/>
        <p:nvPr/>
      </p:nvGrpSpPr>
      <p:grpSpPr>
        <a:xfrm>
          <a:off x="0" y="0"/>
          <a:ext cx="0" cy="0"/>
          <a:chOff x="0" y="0"/>
          <a:chExt cx="0" cy="0"/>
        </a:xfrm>
      </p:grpSpPr>
      <p:sp>
        <p:nvSpPr>
          <p:cNvPr id="111" name="Google Shape;111;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2" name="Google Shape;112;p2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3" name="Google Shape;113;p2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4" name="Google Shape;114;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 name="Shape 115"/>
        <p:cNvGrpSpPr/>
        <p:nvPr/>
      </p:nvGrpSpPr>
      <p:grpSpPr>
        <a:xfrm>
          <a:off x="0" y="0"/>
          <a:ext cx="0" cy="0"/>
          <a:chOff x="0" y="0"/>
          <a:chExt cx="0" cy="0"/>
        </a:xfrm>
      </p:grpSpPr>
      <p:sp>
        <p:nvSpPr>
          <p:cNvPr id="116" name="Google Shape;116;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7" name="Google Shape;117;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8" name="Shape 118"/>
        <p:cNvGrpSpPr/>
        <p:nvPr/>
      </p:nvGrpSpPr>
      <p:grpSpPr>
        <a:xfrm>
          <a:off x="0" y="0"/>
          <a:ext cx="0" cy="0"/>
          <a:chOff x="0" y="0"/>
          <a:chExt cx="0" cy="0"/>
        </a:xfrm>
      </p:grpSpPr>
      <p:sp>
        <p:nvSpPr>
          <p:cNvPr id="119" name="Google Shape;119;p3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0" name="Google Shape;120;p3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1" name="Google Shape;121;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2" name="Shape 122"/>
        <p:cNvGrpSpPr/>
        <p:nvPr/>
      </p:nvGrpSpPr>
      <p:grpSpPr>
        <a:xfrm>
          <a:off x="0" y="0"/>
          <a:ext cx="0" cy="0"/>
          <a:chOff x="0" y="0"/>
          <a:chExt cx="0" cy="0"/>
        </a:xfrm>
      </p:grpSpPr>
      <p:sp>
        <p:nvSpPr>
          <p:cNvPr id="123" name="Google Shape;123;p3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24" name="Google Shape;124;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5" name="Shape 125"/>
        <p:cNvGrpSpPr/>
        <p:nvPr/>
      </p:nvGrpSpPr>
      <p:grpSpPr>
        <a:xfrm>
          <a:off x="0" y="0"/>
          <a:ext cx="0" cy="0"/>
          <a:chOff x="0" y="0"/>
          <a:chExt cx="0" cy="0"/>
        </a:xfrm>
      </p:grpSpPr>
      <p:sp>
        <p:nvSpPr>
          <p:cNvPr id="126" name="Google Shape;126;p3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28" name="Google Shape;128;p3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9" name="Google Shape;129;p3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30" name="Google Shape;130;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1" name="Shape 131"/>
        <p:cNvGrpSpPr/>
        <p:nvPr/>
      </p:nvGrpSpPr>
      <p:grpSpPr>
        <a:xfrm>
          <a:off x="0" y="0"/>
          <a:ext cx="0" cy="0"/>
          <a:chOff x="0" y="0"/>
          <a:chExt cx="0" cy="0"/>
        </a:xfrm>
      </p:grpSpPr>
      <p:sp>
        <p:nvSpPr>
          <p:cNvPr id="132" name="Google Shape;132;p3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33" name="Google Shape;133;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4" name="Shape 134"/>
        <p:cNvGrpSpPr/>
        <p:nvPr/>
      </p:nvGrpSpPr>
      <p:grpSpPr>
        <a:xfrm>
          <a:off x="0" y="0"/>
          <a:ext cx="0" cy="0"/>
          <a:chOff x="0" y="0"/>
          <a:chExt cx="0" cy="0"/>
        </a:xfrm>
      </p:grpSpPr>
      <p:sp>
        <p:nvSpPr>
          <p:cNvPr id="135" name="Google Shape;135;p3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6" name="Google Shape;136;p35"/>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37" name="Google Shape;137;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8" name="Shape 138"/>
        <p:cNvGrpSpPr/>
        <p:nvPr/>
      </p:nvGrpSpPr>
      <p:grpSpPr>
        <a:xfrm>
          <a:off x="0" y="0"/>
          <a:ext cx="0" cy="0"/>
          <a:chOff x="0" y="0"/>
          <a:chExt cx="0" cy="0"/>
        </a:xfrm>
      </p:grpSpPr>
      <p:sp>
        <p:nvSpPr>
          <p:cNvPr id="139" name="Google Shape;139;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140" name="Shape 140"/>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41" name="Shape 141"/>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142" name="Shape 142"/>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143" name="Shape 143"/>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 name="Shape 144"/>
        <p:cNvGrpSpPr/>
        <p:nvPr/>
      </p:nvGrpSpPr>
      <p:grpSpPr>
        <a:xfrm>
          <a:off x="0" y="0"/>
          <a:ext cx="0" cy="0"/>
          <a:chOff x="0" y="0"/>
          <a:chExt cx="0" cy="0"/>
        </a:xfrm>
      </p:grpSpPr>
      <p:sp>
        <p:nvSpPr>
          <p:cNvPr id="145" name="Google Shape;145;p41"/>
          <p:cNvSpPr txBox="1"/>
          <p:nvPr>
            <p:ph type="title"/>
          </p:nvPr>
        </p:nvSpPr>
        <p:spPr>
          <a:xfrm>
            <a:off x="304800" y="342900"/>
            <a:ext cx="8686800" cy="6285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2"/>
              </a:buClr>
              <a:buSzPts val="3600"/>
              <a:buFont typeface="Source Sans Pro"/>
              <a:buNone/>
              <a:defRPr b="0" i="0" sz="3600" u="none" cap="none" strike="noStrike">
                <a:solidFill>
                  <a:schemeClr val="dk2"/>
                </a:solidFill>
                <a:latin typeface="Source Sans Pro"/>
                <a:ea typeface="Source Sans Pro"/>
                <a:cs typeface="Source Sans Pro"/>
                <a:sym typeface="Source Sans Pro"/>
              </a:defRPr>
            </a:lvl1pPr>
            <a:lvl2pPr lvl="1" rtl="0" algn="l">
              <a:lnSpc>
                <a:spcPct val="100000"/>
              </a:lnSpc>
              <a:spcBef>
                <a:spcPts val="0"/>
              </a:spcBef>
              <a:spcAft>
                <a:spcPts val="0"/>
              </a:spcAft>
              <a:buSzPts val="2800"/>
              <a:buNone/>
              <a:defRPr sz="1800"/>
            </a:lvl2pPr>
            <a:lvl3pPr lvl="2" rtl="0" algn="l">
              <a:lnSpc>
                <a:spcPct val="100000"/>
              </a:lnSpc>
              <a:spcBef>
                <a:spcPts val="0"/>
              </a:spcBef>
              <a:spcAft>
                <a:spcPts val="0"/>
              </a:spcAft>
              <a:buSzPts val="2800"/>
              <a:buNone/>
              <a:defRPr sz="1800"/>
            </a:lvl3pPr>
            <a:lvl4pPr lvl="3" rtl="0" algn="l">
              <a:lnSpc>
                <a:spcPct val="100000"/>
              </a:lnSpc>
              <a:spcBef>
                <a:spcPts val="0"/>
              </a:spcBef>
              <a:spcAft>
                <a:spcPts val="0"/>
              </a:spcAft>
              <a:buSzPts val="2800"/>
              <a:buNone/>
              <a:defRPr sz="1800"/>
            </a:lvl4pPr>
            <a:lvl5pPr lvl="4" rtl="0" algn="l">
              <a:lnSpc>
                <a:spcPct val="100000"/>
              </a:lnSpc>
              <a:spcBef>
                <a:spcPts val="0"/>
              </a:spcBef>
              <a:spcAft>
                <a:spcPts val="0"/>
              </a:spcAft>
              <a:buSzPts val="2800"/>
              <a:buNone/>
              <a:defRPr sz="1800"/>
            </a:lvl5pPr>
            <a:lvl6pPr lvl="5" rtl="0" algn="l">
              <a:lnSpc>
                <a:spcPct val="100000"/>
              </a:lnSpc>
              <a:spcBef>
                <a:spcPts val="0"/>
              </a:spcBef>
              <a:spcAft>
                <a:spcPts val="0"/>
              </a:spcAft>
              <a:buSzPts val="2800"/>
              <a:buNone/>
              <a:defRPr sz="1800"/>
            </a:lvl6pPr>
            <a:lvl7pPr lvl="6" rtl="0" algn="l">
              <a:lnSpc>
                <a:spcPct val="100000"/>
              </a:lnSpc>
              <a:spcBef>
                <a:spcPts val="0"/>
              </a:spcBef>
              <a:spcAft>
                <a:spcPts val="0"/>
              </a:spcAft>
              <a:buSzPts val="2800"/>
              <a:buNone/>
              <a:defRPr sz="1800"/>
            </a:lvl7pPr>
            <a:lvl8pPr lvl="7" rtl="0" algn="l">
              <a:lnSpc>
                <a:spcPct val="100000"/>
              </a:lnSpc>
              <a:spcBef>
                <a:spcPts val="0"/>
              </a:spcBef>
              <a:spcAft>
                <a:spcPts val="0"/>
              </a:spcAft>
              <a:buSzPts val="2800"/>
              <a:buNone/>
              <a:defRPr sz="1800"/>
            </a:lvl8pPr>
            <a:lvl9pPr lvl="8" rtl="0" algn="l">
              <a:lnSpc>
                <a:spcPct val="100000"/>
              </a:lnSpc>
              <a:spcBef>
                <a:spcPts val="0"/>
              </a:spcBef>
              <a:spcAft>
                <a:spcPts val="0"/>
              </a:spcAft>
              <a:buSzPts val="2800"/>
              <a:buNone/>
              <a:defRPr sz="1800"/>
            </a:lvl9pPr>
          </a:lstStyle>
          <a:p/>
        </p:txBody>
      </p:sp>
      <p:sp>
        <p:nvSpPr>
          <p:cNvPr id="146" name="Google Shape;146;p41"/>
          <p:cNvSpPr txBox="1"/>
          <p:nvPr>
            <p:ph idx="1" type="body"/>
          </p:nvPr>
        </p:nvSpPr>
        <p:spPr>
          <a:xfrm>
            <a:off x="304800" y="1165622"/>
            <a:ext cx="8686800" cy="3394500"/>
          </a:xfrm>
          <a:prstGeom prst="rect">
            <a:avLst/>
          </a:prstGeom>
          <a:noFill/>
          <a:ln>
            <a:noFill/>
          </a:ln>
        </p:spPr>
        <p:txBody>
          <a:bodyPr anchorCtr="0" anchor="t" bIns="45700" lIns="91425" spcFirstLastPara="1" rIns="91425" wrap="square" tIns="45700">
            <a:noAutofit/>
          </a:bodyPr>
          <a:lstStyle>
            <a:lvl1pPr indent="-370840" lvl="0" marL="457200" marR="0" rtl="0" algn="l">
              <a:lnSpc>
                <a:spcPct val="115000"/>
              </a:lnSpc>
              <a:spcBef>
                <a:spcPts val="640"/>
              </a:spcBef>
              <a:spcAft>
                <a:spcPts val="0"/>
              </a:spcAft>
              <a:buClr>
                <a:schemeClr val="accent1"/>
              </a:buClr>
              <a:buSzPts val="2240"/>
              <a:buFont typeface="Noto Sans Symbols"/>
              <a:buChar char="✕"/>
              <a:defRPr b="0" i="0" sz="3200" u="none" cap="none" strike="noStrike">
                <a:solidFill>
                  <a:schemeClr val="dk2"/>
                </a:solidFill>
                <a:latin typeface="Source Sans Pro"/>
                <a:ea typeface="Source Sans Pro"/>
                <a:cs typeface="Source Sans Pro"/>
                <a:sym typeface="Source Sans Pro"/>
              </a:defRPr>
            </a:lvl1pPr>
            <a:lvl2pPr indent="-353060" lvl="1" marL="914400" marR="0" rtl="0" algn="l">
              <a:lnSpc>
                <a:spcPct val="115000"/>
              </a:lnSpc>
              <a:spcBef>
                <a:spcPts val="1600"/>
              </a:spcBef>
              <a:spcAft>
                <a:spcPts val="0"/>
              </a:spcAft>
              <a:buClr>
                <a:schemeClr val="accent1"/>
              </a:buClr>
              <a:buSzPts val="1960"/>
              <a:buFont typeface="Noto Sans Symbols"/>
              <a:buChar char="+"/>
              <a:defRPr b="0" i="0" sz="2800" u="none" cap="none" strike="noStrike">
                <a:solidFill>
                  <a:schemeClr val="dk2"/>
                </a:solidFill>
                <a:latin typeface="Source Sans Pro"/>
                <a:ea typeface="Source Sans Pro"/>
                <a:cs typeface="Source Sans Pro"/>
                <a:sym typeface="Source Sans Pro"/>
              </a:defRPr>
            </a:lvl2pPr>
            <a:lvl3pPr indent="-335280" lvl="2" marL="1371600" marR="0" rtl="0" algn="l">
              <a:lnSpc>
                <a:spcPct val="115000"/>
              </a:lnSpc>
              <a:spcBef>
                <a:spcPts val="1600"/>
              </a:spcBef>
              <a:spcAft>
                <a:spcPts val="0"/>
              </a:spcAft>
              <a:buClr>
                <a:schemeClr val="accent1"/>
              </a:buClr>
              <a:buSzPts val="1680"/>
              <a:buFont typeface="Noto Sans Symbols"/>
              <a:buChar char="✕"/>
              <a:defRPr b="0" i="0" sz="2400" u="none" cap="none" strike="noStrike">
                <a:solidFill>
                  <a:schemeClr val="dk2"/>
                </a:solidFill>
                <a:latin typeface="Source Sans Pro"/>
                <a:ea typeface="Source Sans Pro"/>
                <a:cs typeface="Source Sans Pro"/>
                <a:sym typeface="Source Sans Pro"/>
              </a:defRPr>
            </a:lvl3pPr>
            <a:lvl4pPr indent="-317500" lvl="3" marL="1828800" marR="0" rtl="0" algn="l">
              <a:lnSpc>
                <a:spcPct val="115000"/>
              </a:lnSpc>
              <a:spcBef>
                <a:spcPts val="1600"/>
              </a:spcBef>
              <a:spcAft>
                <a:spcPts val="0"/>
              </a:spcAft>
              <a:buClr>
                <a:schemeClr val="accent1"/>
              </a:buClr>
              <a:buSzPts val="1400"/>
              <a:buFont typeface="Noto Sans Symbols"/>
              <a:buChar char="✱"/>
              <a:defRPr b="0" i="0" sz="2000" u="none" cap="none" strike="noStrike">
                <a:solidFill>
                  <a:schemeClr val="dk2"/>
                </a:solidFill>
                <a:latin typeface="Source Sans Pro"/>
                <a:ea typeface="Source Sans Pro"/>
                <a:cs typeface="Source Sans Pro"/>
                <a:sym typeface="Source Sans Pro"/>
              </a:defRPr>
            </a:lvl4pPr>
            <a:lvl5pPr indent="-297179" lvl="4" marL="2286000" marR="0" rtl="0" algn="l">
              <a:lnSpc>
                <a:spcPct val="115000"/>
              </a:lnSpc>
              <a:spcBef>
                <a:spcPts val="1600"/>
              </a:spcBef>
              <a:spcAft>
                <a:spcPts val="0"/>
              </a:spcAft>
              <a:buClr>
                <a:schemeClr val="accent1"/>
              </a:buClr>
              <a:buSzPts val="1080"/>
              <a:buFont typeface="Noto Sans Symbols"/>
              <a:buChar char="✕"/>
              <a:defRPr b="0" i="0" sz="1800" u="none" cap="none" strike="noStrike">
                <a:solidFill>
                  <a:schemeClr val="dk2"/>
                </a:solidFill>
                <a:latin typeface="Source Sans Pro"/>
                <a:ea typeface="Source Sans Pro"/>
                <a:cs typeface="Source Sans Pro"/>
                <a:sym typeface="Source Sans Pro"/>
              </a:defRPr>
            </a:lvl5pPr>
            <a:lvl6pPr indent="-297179" lvl="5" marL="2743200" marR="0" rtl="0" algn="l">
              <a:lnSpc>
                <a:spcPct val="115000"/>
              </a:lnSpc>
              <a:spcBef>
                <a:spcPts val="1600"/>
              </a:spcBef>
              <a:spcAft>
                <a:spcPts val="0"/>
              </a:spcAft>
              <a:buClr>
                <a:schemeClr val="accent1"/>
              </a:buClr>
              <a:buSzPts val="1080"/>
              <a:buFont typeface="Noto Sans Symbols"/>
              <a:buChar char="+"/>
              <a:defRPr b="0" i="0" sz="1800" u="none" cap="none" strike="noStrike">
                <a:solidFill>
                  <a:schemeClr val="dk2"/>
                </a:solidFill>
                <a:latin typeface="Source Sans Pro"/>
                <a:ea typeface="Source Sans Pro"/>
                <a:cs typeface="Source Sans Pro"/>
                <a:sym typeface="Source Sans Pro"/>
              </a:defRPr>
            </a:lvl6pPr>
            <a:lvl7pPr indent="-289560" lvl="6" marL="3200400" marR="0" rtl="0" algn="l">
              <a:lnSpc>
                <a:spcPct val="115000"/>
              </a:lnSpc>
              <a:spcBef>
                <a:spcPts val="1600"/>
              </a:spcBef>
              <a:spcAft>
                <a:spcPts val="0"/>
              </a:spcAft>
              <a:buClr>
                <a:schemeClr val="accent1"/>
              </a:buClr>
              <a:buSzPts val="960"/>
              <a:buFont typeface="Noto Sans Symbols"/>
              <a:buChar char="✱"/>
              <a:defRPr b="0" i="0" sz="1600" u="none" cap="none" strike="noStrike">
                <a:solidFill>
                  <a:schemeClr val="dk2"/>
                </a:solidFill>
                <a:latin typeface="Source Sans Pro"/>
                <a:ea typeface="Source Sans Pro"/>
                <a:cs typeface="Source Sans Pro"/>
                <a:sym typeface="Source Sans Pro"/>
              </a:defRPr>
            </a:lvl7pPr>
            <a:lvl8pPr indent="-289559" lvl="7" marL="3657600" marR="0" rtl="0" algn="l">
              <a:lnSpc>
                <a:spcPct val="115000"/>
              </a:lnSpc>
              <a:spcBef>
                <a:spcPts val="1600"/>
              </a:spcBef>
              <a:spcAft>
                <a:spcPts val="0"/>
              </a:spcAft>
              <a:buClr>
                <a:schemeClr val="accent1"/>
              </a:buClr>
              <a:buSzPts val="960"/>
              <a:buFont typeface="Noto Sans Symbols"/>
              <a:buChar char="◆"/>
              <a:defRPr b="0" i="0" sz="1600" u="none" cap="none" strike="noStrike">
                <a:solidFill>
                  <a:schemeClr val="dk2"/>
                </a:solidFill>
                <a:latin typeface="Source Sans Pro"/>
                <a:ea typeface="Source Sans Pro"/>
                <a:cs typeface="Source Sans Pro"/>
                <a:sym typeface="Source Sans Pro"/>
              </a:defRPr>
            </a:lvl8pPr>
            <a:lvl9pPr indent="-281940" lvl="8" marL="4114800" marR="0" rtl="0" algn="l">
              <a:lnSpc>
                <a:spcPct val="115000"/>
              </a:lnSpc>
              <a:spcBef>
                <a:spcPts val="1600"/>
              </a:spcBef>
              <a:spcAft>
                <a:spcPts val="1600"/>
              </a:spcAft>
              <a:buClr>
                <a:schemeClr val="accent1"/>
              </a:buClr>
              <a:buSzPts val="840"/>
              <a:buFont typeface="Noto Sans Symbols"/>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147" name="Google Shape;147;p41"/>
          <p:cNvSpPr txBox="1"/>
          <p:nvPr>
            <p:ph idx="10" type="dt"/>
          </p:nvPr>
        </p:nvSpPr>
        <p:spPr>
          <a:xfrm>
            <a:off x="6477000" y="57150"/>
            <a:ext cx="2514600" cy="2166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D28E28"/>
                </a:solidFill>
                <a:latin typeface="Source Sans Pro"/>
                <a:ea typeface="Source Sans Pro"/>
                <a:cs typeface="Source Sans Pro"/>
                <a:sym typeface="Source Sans Pr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9pPr>
          </a:lstStyle>
          <a:p/>
        </p:txBody>
      </p:sp>
      <p:sp>
        <p:nvSpPr>
          <p:cNvPr id="148" name="Google Shape;148;p41"/>
          <p:cNvSpPr txBox="1"/>
          <p:nvPr>
            <p:ph idx="11" type="ftr"/>
          </p:nvPr>
        </p:nvSpPr>
        <p:spPr>
          <a:xfrm>
            <a:off x="3581400" y="57150"/>
            <a:ext cx="2895600" cy="2166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D28E28"/>
                </a:solidFill>
                <a:latin typeface="Source Sans Pro"/>
                <a:ea typeface="Source Sans Pro"/>
                <a:cs typeface="Source Sans Pro"/>
                <a:sym typeface="Source Sans Pr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ource Sans Pro"/>
                <a:ea typeface="Source Sans Pro"/>
                <a:cs typeface="Source Sans Pro"/>
                <a:sym typeface="Source Sans Pro"/>
              </a:defRPr>
            </a:lvl9pPr>
          </a:lstStyle>
          <a:p/>
        </p:txBody>
      </p:sp>
      <p:sp>
        <p:nvSpPr>
          <p:cNvPr id="149" name="Google Shape;149;p41"/>
          <p:cNvSpPr txBox="1"/>
          <p:nvPr>
            <p:ph idx="12" type="sldNum"/>
          </p:nvPr>
        </p:nvSpPr>
        <p:spPr>
          <a:xfrm>
            <a:off x="8229600" y="4855464"/>
            <a:ext cx="759000" cy="185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D28E2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7">
  <p:cSld name="TITLE_7">
    <p:spTree>
      <p:nvGrpSpPr>
        <p:cNvPr id="150" name="Shape 15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lf 1">
  <p:cSld name="BLANK_1_1_3">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43"/>
          <p:cNvSpPr txBox="1"/>
          <p:nvPr>
            <p:ph idx="12" type="sldNum"/>
          </p:nvPr>
        </p:nvSpPr>
        <p:spPr>
          <a:xfrm>
            <a:off x="8480584" y="46736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Lato Light"/>
                <a:ea typeface="Lato Light"/>
                <a:cs typeface="Lato Light"/>
                <a:sym typeface="Lato Light"/>
              </a:defRPr>
            </a:lvl9pPr>
          </a:lstStyle>
          <a:p>
            <a:pPr indent="0" lvl="0" marL="0" rtl="0" algn="r">
              <a:spcBef>
                <a:spcPts val="0"/>
              </a:spcBef>
              <a:spcAft>
                <a:spcPts val="0"/>
              </a:spcAft>
              <a:buNone/>
            </a:pPr>
            <a:fld id="{00000000-1234-1234-1234-123412341234}" type="slidenum">
              <a:rPr lang="en"/>
              <a:t>‹#›</a:t>
            </a:fld>
            <a:endParaRPr/>
          </a:p>
        </p:txBody>
      </p:sp>
      <p:pic>
        <p:nvPicPr>
          <p:cNvPr id="153" name="Google Shape;153;p43"/>
          <p:cNvPicPr preferRelativeResize="0"/>
          <p:nvPr/>
        </p:nvPicPr>
        <p:blipFill rotWithShape="1">
          <a:blip r:embed="rId3">
            <a:alphaModFix/>
          </a:blip>
          <a:srcRect b="0" l="0" r="0" t="0"/>
          <a:stretch/>
        </p:blipFill>
        <p:spPr>
          <a:xfrm flipH="1">
            <a:off x="0" y="-685800"/>
            <a:ext cx="9144000" cy="6858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5" Type="http://schemas.openxmlformats.org/officeDocument/2006/relationships/slideLayout" Target="../slideLayouts/slideLayout37.xml"/><Relationship Id="rId14" Type="http://schemas.openxmlformats.org/officeDocument/2006/relationships/slideLayout" Target="../slideLayouts/slideLayout36.xml"/><Relationship Id="rId17" Type="http://schemas.openxmlformats.org/officeDocument/2006/relationships/slideLayout" Target="../slideLayouts/slideLayout39.xml"/><Relationship Id="rId16" Type="http://schemas.openxmlformats.org/officeDocument/2006/relationships/slideLayout" Target="../slideLayouts/slideLayout38.xml"/><Relationship Id="rId5" Type="http://schemas.openxmlformats.org/officeDocument/2006/relationships/slideLayout" Target="../slideLayouts/slideLayout27.xml"/><Relationship Id="rId19" Type="http://schemas.openxmlformats.org/officeDocument/2006/relationships/theme" Target="../theme/theme3.xml"/><Relationship Id="rId6" Type="http://schemas.openxmlformats.org/officeDocument/2006/relationships/slideLayout" Target="../slideLayouts/slideLayout28.xml"/><Relationship Id="rId18" Type="http://schemas.openxmlformats.org/officeDocument/2006/relationships/slideLayout" Target="../slideLayouts/slideLayout40.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push dir="r"/>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ransition spd="med">
    <p:push dir="r"/>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5" name="Shape 95"/>
        <p:cNvGrpSpPr/>
        <p:nvPr/>
      </p:nvGrpSpPr>
      <p:grpSpPr>
        <a:xfrm>
          <a:off x="0" y="0"/>
          <a:ext cx="0" cy="0"/>
          <a:chOff x="0" y="0"/>
          <a:chExt cx="0" cy="0"/>
        </a:xfrm>
      </p:grpSpPr>
      <p:sp>
        <p:nvSpPr>
          <p:cNvPr id="96" name="Google Shape;9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97" name="Google Shape;97;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98" name="Google Shape;9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Lst>
  <p:transition spd="med">
    <p:push dir="r"/>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6.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35.png"/></Relationships>
</file>

<file path=ppt/slides/_rels/slide32.xml.rels><?xml version="1.0" encoding="UTF-8" standalone="yes"?><Relationships xmlns="http://schemas.openxmlformats.org/package/2006/relationships"><Relationship Id="rId11" Type="http://schemas.openxmlformats.org/officeDocument/2006/relationships/image" Target="../media/image39.png"/><Relationship Id="rId10" Type="http://schemas.openxmlformats.org/officeDocument/2006/relationships/image" Target="../media/image42.png"/><Relationship Id="rId1" Type="http://schemas.openxmlformats.org/officeDocument/2006/relationships/slideLayout" Target="../slideLayouts/slideLayout25.xml"/><Relationship Id="rId2" Type="http://schemas.openxmlformats.org/officeDocument/2006/relationships/notesSlide" Target="../notesSlides/notesSlide32.xml"/><Relationship Id="rId3" Type="http://schemas.openxmlformats.org/officeDocument/2006/relationships/image" Target="../media/image7.png"/><Relationship Id="rId4" Type="http://schemas.openxmlformats.org/officeDocument/2006/relationships/image" Target="../media/image37.png"/><Relationship Id="rId9" Type="http://schemas.openxmlformats.org/officeDocument/2006/relationships/image" Target="../media/image38.png"/><Relationship Id="rId5" Type="http://schemas.openxmlformats.org/officeDocument/2006/relationships/image" Target="../media/image40.png"/><Relationship Id="rId6" Type="http://schemas.openxmlformats.org/officeDocument/2006/relationships/image" Target="../media/image43.png"/><Relationship Id="rId7" Type="http://schemas.openxmlformats.org/officeDocument/2006/relationships/hyperlink" Target="https://learn.codemithra.com/" TargetMode="External"/><Relationship Id="rId8"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6.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6.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6.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6.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6.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6.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6.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6.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6.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6.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6.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44"/>
          <p:cNvPicPr preferRelativeResize="0"/>
          <p:nvPr/>
        </p:nvPicPr>
        <p:blipFill rotWithShape="1">
          <a:blip r:embed="rId3">
            <a:alphaModFix/>
          </a:blip>
          <a:srcRect b="0" l="0" r="0" t="0"/>
          <a:stretch/>
        </p:blipFill>
        <p:spPr>
          <a:xfrm>
            <a:off x="2648700" y="431425"/>
            <a:ext cx="3527999" cy="428064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53"/>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36" name="Google Shape;236;p53"/>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37" name="Google Shape;237;p53"/>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38" name="Google Shape;238;p53"/>
          <p:cNvSpPr txBox="1"/>
          <p:nvPr/>
        </p:nvSpPr>
        <p:spPr>
          <a:xfrm>
            <a:off x="5790025" y="232545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3. Start writing</a:t>
            </a:r>
            <a:endParaRPr b="1" sz="2000"/>
          </a:p>
        </p:txBody>
      </p:sp>
      <p:pic>
        <p:nvPicPr>
          <p:cNvPr id="239" name="Google Shape;239;p53"/>
          <p:cNvPicPr preferRelativeResize="0"/>
          <p:nvPr/>
        </p:nvPicPr>
        <p:blipFill>
          <a:blip r:embed="rId5">
            <a:alphaModFix/>
          </a:blip>
          <a:stretch>
            <a:fillRect/>
          </a:stretch>
        </p:blipFill>
        <p:spPr>
          <a:xfrm>
            <a:off x="2023900" y="1102725"/>
            <a:ext cx="3346274" cy="33462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38"/>
                                        </p:tgtEl>
                                        <p:attrNameLst>
                                          <p:attrName>style.visibility</p:attrName>
                                        </p:attrNameLst>
                                      </p:cBhvr>
                                      <p:to>
                                        <p:strVal val="visible"/>
                                      </p:to>
                                    </p:set>
                                    <p:anim calcmode="lin" valueType="num">
                                      <p:cBhvr additive="base">
                                        <p:cTn dur="1000"/>
                                        <p:tgtEl>
                                          <p:spTgt spid="238"/>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39"/>
                                        </p:tgtEl>
                                        <p:attrNameLst>
                                          <p:attrName>style.visibility</p:attrName>
                                        </p:attrNameLst>
                                      </p:cBhvr>
                                      <p:to>
                                        <p:strVal val="visible"/>
                                      </p:to>
                                    </p:set>
                                    <p:anim calcmode="lin" valueType="num">
                                      <p:cBhvr additive="base">
                                        <p:cTn dur="1000"/>
                                        <p:tgtEl>
                                          <p:spTgt spid="23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54"/>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45" name="Google Shape;245;p54"/>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46" name="Google Shape;246;p54"/>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47" name="Google Shape;247;p54"/>
          <p:cNvSpPr txBox="1"/>
          <p:nvPr/>
        </p:nvSpPr>
        <p:spPr>
          <a:xfrm>
            <a:off x="5718200" y="2325450"/>
            <a:ext cx="2988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4. Make a mind map</a:t>
            </a:r>
            <a:endParaRPr b="1" sz="2000"/>
          </a:p>
        </p:txBody>
      </p:sp>
      <p:pic>
        <p:nvPicPr>
          <p:cNvPr id="248" name="Google Shape;248;p54"/>
          <p:cNvPicPr preferRelativeResize="0"/>
          <p:nvPr/>
        </p:nvPicPr>
        <p:blipFill>
          <a:blip r:embed="rId5">
            <a:alphaModFix/>
          </a:blip>
          <a:stretch>
            <a:fillRect/>
          </a:stretch>
        </p:blipFill>
        <p:spPr>
          <a:xfrm>
            <a:off x="1837975" y="1164700"/>
            <a:ext cx="3136026" cy="31360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47"/>
                                        </p:tgtEl>
                                        <p:attrNameLst>
                                          <p:attrName>style.visibility</p:attrName>
                                        </p:attrNameLst>
                                      </p:cBhvr>
                                      <p:to>
                                        <p:strVal val="visible"/>
                                      </p:to>
                                    </p:set>
                                    <p:anim calcmode="lin" valueType="num">
                                      <p:cBhvr additive="base">
                                        <p:cTn dur="1000"/>
                                        <p:tgtEl>
                                          <p:spTgt spid="247"/>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48"/>
                                        </p:tgtEl>
                                        <p:attrNameLst>
                                          <p:attrName>style.visibility</p:attrName>
                                        </p:attrNameLst>
                                      </p:cBhvr>
                                      <p:to>
                                        <p:strVal val="visible"/>
                                      </p:to>
                                    </p:set>
                                    <p:anim calcmode="lin" valueType="num">
                                      <p:cBhvr additive="base">
                                        <p:cTn dur="1000"/>
                                        <p:tgtEl>
                                          <p:spTgt spid="24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55"/>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54" name="Google Shape;254;p55"/>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55" name="Google Shape;255;p55"/>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56" name="Google Shape;256;p55"/>
          <p:cNvSpPr txBox="1"/>
          <p:nvPr/>
        </p:nvSpPr>
        <p:spPr>
          <a:xfrm>
            <a:off x="5853600" y="2325450"/>
            <a:ext cx="3290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5. Use word association</a:t>
            </a:r>
            <a:endParaRPr b="1" sz="2000"/>
          </a:p>
        </p:txBody>
      </p:sp>
      <p:pic>
        <p:nvPicPr>
          <p:cNvPr descr="word association" id="257" name="Google Shape;257;p55"/>
          <p:cNvPicPr preferRelativeResize="0"/>
          <p:nvPr/>
        </p:nvPicPr>
        <p:blipFill>
          <a:blip r:embed="rId5">
            <a:alphaModFix/>
          </a:blip>
          <a:stretch>
            <a:fillRect/>
          </a:stretch>
        </p:blipFill>
        <p:spPr>
          <a:xfrm>
            <a:off x="1354625" y="1326250"/>
            <a:ext cx="4137700" cy="3123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56"/>
                                        </p:tgtEl>
                                        <p:attrNameLst>
                                          <p:attrName>style.visibility</p:attrName>
                                        </p:attrNameLst>
                                      </p:cBhvr>
                                      <p:to>
                                        <p:strVal val="visible"/>
                                      </p:to>
                                    </p:set>
                                    <p:anim calcmode="lin" valueType="num">
                                      <p:cBhvr additive="base">
                                        <p:cTn dur="1000"/>
                                        <p:tgtEl>
                                          <p:spTgt spid="256"/>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57"/>
                                        </p:tgtEl>
                                        <p:attrNameLst>
                                          <p:attrName>style.visibility</p:attrName>
                                        </p:attrNameLst>
                                      </p:cBhvr>
                                      <p:to>
                                        <p:strVal val="visible"/>
                                      </p:to>
                                    </p:set>
                                    <p:anim calcmode="lin" valueType="num">
                                      <p:cBhvr additive="base">
                                        <p:cTn dur="1000"/>
                                        <p:tgtEl>
                                          <p:spTgt spid="25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56"/>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63" name="Google Shape;263;p56"/>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64" name="Google Shape;264;p56"/>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65" name="Google Shape;265;p56"/>
          <p:cNvSpPr txBox="1"/>
          <p:nvPr/>
        </p:nvSpPr>
        <p:spPr>
          <a:xfrm>
            <a:off x="5718200" y="2325450"/>
            <a:ext cx="2988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6. Try cubing</a:t>
            </a:r>
            <a:endParaRPr b="1" sz="2000"/>
          </a:p>
        </p:txBody>
      </p:sp>
      <p:pic>
        <p:nvPicPr>
          <p:cNvPr descr="cubing" id="266" name="Google Shape;266;p56"/>
          <p:cNvPicPr preferRelativeResize="0"/>
          <p:nvPr/>
        </p:nvPicPr>
        <p:blipFill>
          <a:blip r:embed="rId5">
            <a:alphaModFix/>
          </a:blip>
          <a:stretch>
            <a:fillRect/>
          </a:stretch>
        </p:blipFill>
        <p:spPr>
          <a:xfrm>
            <a:off x="1611224" y="1102725"/>
            <a:ext cx="3762899" cy="38383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65"/>
                                        </p:tgtEl>
                                        <p:attrNameLst>
                                          <p:attrName>style.visibility</p:attrName>
                                        </p:attrNameLst>
                                      </p:cBhvr>
                                      <p:to>
                                        <p:strVal val="visible"/>
                                      </p:to>
                                    </p:set>
                                    <p:anim calcmode="lin" valueType="num">
                                      <p:cBhvr additive="base">
                                        <p:cTn dur="1000"/>
                                        <p:tgtEl>
                                          <p:spTgt spid="265"/>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266"/>
                                        </p:tgtEl>
                                        <p:attrNameLst>
                                          <p:attrName>style.visibility</p:attrName>
                                        </p:attrNameLst>
                                      </p:cBhvr>
                                      <p:to>
                                        <p:strVal val="visible"/>
                                      </p:to>
                                    </p:set>
                                    <p:anim calcmode="lin" valueType="num">
                                      <p:cBhvr additive="base">
                                        <p:cTn dur="1000"/>
                                        <p:tgtEl>
                                          <p:spTgt spid="26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57"/>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72" name="Google Shape;272;p57"/>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73" name="Google Shape;273;p57"/>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74" name="Google Shape;274;p57"/>
          <p:cNvSpPr txBox="1"/>
          <p:nvPr/>
        </p:nvSpPr>
        <p:spPr>
          <a:xfrm>
            <a:off x="1784725" y="1000350"/>
            <a:ext cx="5831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Then write down the following answers to these questions:</a:t>
            </a:r>
            <a:endParaRPr b="1" sz="2000"/>
          </a:p>
        </p:txBody>
      </p:sp>
      <p:sp>
        <p:nvSpPr>
          <p:cNvPr id="275" name="Google Shape;275;p57"/>
          <p:cNvSpPr txBox="1"/>
          <p:nvPr/>
        </p:nvSpPr>
        <p:spPr>
          <a:xfrm>
            <a:off x="1045950" y="1970650"/>
            <a:ext cx="7052100" cy="17547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Char char="●"/>
            </a:pPr>
            <a:r>
              <a:rPr lang="en" sz="1700"/>
              <a:t>What’s the problem?</a:t>
            </a:r>
            <a:endParaRPr sz="1700"/>
          </a:p>
          <a:p>
            <a:pPr indent="-336550" lvl="0" marL="457200" rtl="0" algn="l">
              <a:spcBef>
                <a:spcPts val="0"/>
              </a:spcBef>
              <a:spcAft>
                <a:spcPts val="0"/>
              </a:spcAft>
              <a:buSzPts val="1700"/>
              <a:buChar char="●"/>
            </a:pPr>
            <a:r>
              <a:rPr lang="en" sz="1700"/>
              <a:t>What’s the competition doing?</a:t>
            </a:r>
            <a:endParaRPr sz="1700"/>
          </a:p>
          <a:p>
            <a:pPr indent="-336550" lvl="0" marL="457200" rtl="0" algn="l">
              <a:spcBef>
                <a:spcPts val="0"/>
              </a:spcBef>
              <a:spcAft>
                <a:spcPts val="0"/>
              </a:spcAft>
              <a:buSzPts val="1700"/>
              <a:buChar char="●"/>
            </a:pPr>
            <a:r>
              <a:rPr lang="en" sz="1700"/>
              <a:t>What do I think of when I think of this problem?</a:t>
            </a:r>
            <a:endParaRPr sz="1700"/>
          </a:p>
          <a:p>
            <a:pPr indent="-336550" lvl="0" marL="457200" rtl="0" algn="l">
              <a:spcBef>
                <a:spcPts val="0"/>
              </a:spcBef>
              <a:spcAft>
                <a:spcPts val="0"/>
              </a:spcAft>
              <a:buSzPts val="1700"/>
              <a:buChar char="●"/>
            </a:pPr>
            <a:r>
              <a:rPr lang="en" sz="1700"/>
              <a:t>What are some possible solutions?</a:t>
            </a:r>
            <a:endParaRPr sz="1700"/>
          </a:p>
          <a:p>
            <a:pPr indent="-336550" lvl="0" marL="457200" rtl="0" algn="l">
              <a:spcBef>
                <a:spcPts val="0"/>
              </a:spcBef>
              <a:spcAft>
                <a:spcPts val="0"/>
              </a:spcAft>
              <a:buSzPts val="1700"/>
              <a:buChar char="●"/>
            </a:pPr>
            <a:r>
              <a:rPr lang="en" sz="1700"/>
              <a:t>What are the real-world situations?</a:t>
            </a:r>
            <a:endParaRPr sz="1700"/>
          </a:p>
          <a:p>
            <a:pPr indent="-336550" lvl="0" marL="457200" rtl="0" algn="l">
              <a:spcBef>
                <a:spcPts val="0"/>
              </a:spcBef>
              <a:spcAft>
                <a:spcPts val="0"/>
              </a:spcAft>
              <a:buSzPts val="1700"/>
              <a:buChar char="●"/>
            </a:pPr>
            <a:r>
              <a:rPr lang="en" sz="1700"/>
              <a:t>What are the pros and cons?</a:t>
            </a:r>
            <a:endParaRPr sz="1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74"/>
                                        </p:tgtEl>
                                        <p:attrNameLst>
                                          <p:attrName>style.visibility</p:attrName>
                                        </p:attrNameLst>
                                      </p:cBhvr>
                                      <p:to>
                                        <p:strVal val="visible"/>
                                      </p:to>
                                    </p:set>
                                    <p:anim calcmode="lin" valueType="num">
                                      <p:cBhvr additive="base">
                                        <p:cTn dur="1000"/>
                                        <p:tgtEl>
                                          <p:spTgt spid="274"/>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75"/>
                                        </p:tgtEl>
                                        <p:attrNameLst>
                                          <p:attrName>style.visibility</p:attrName>
                                        </p:attrNameLst>
                                      </p:cBhvr>
                                      <p:to>
                                        <p:strVal val="visible"/>
                                      </p:to>
                                    </p:set>
                                    <p:anim calcmode="lin" valueType="num">
                                      <p:cBhvr additive="base">
                                        <p:cTn dur="1000"/>
                                        <p:tgtEl>
                                          <p:spTgt spid="27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58"/>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81" name="Google Shape;281;p58"/>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82" name="Google Shape;282;p58"/>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83" name="Google Shape;283;p58"/>
          <p:cNvSpPr txBox="1"/>
          <p:nvPr/>
        </p:nvSpPr>
        <p:spPr>
          <a:xfrm>
            <a:off x="5193075" y="1916450"/>
            <a:ext cx="35133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How to take the results of your solo brainstorming to a group </a:t>
            </a:r>
            <a:endParaRPr b="1" sz="2000"/>
          </a:p>
          <a:p>
            <a:pPr indent="0" lvl="0" marL="0" rtl="0" algn="l">
              <a:spcBef>
                <a:spcPts val="0"/>
              </a:spcBef>
              <a:spcAft>
                <a:spcPts val="0"/>
              </a:spcAft>
              <a:buNone/>
            </a:pPr>
            <a:r>
              <a:t/>
            </a:r>
            <a:endParaRPr b="1" sz="2000"/>
          </a:p>
        </p:txBody>
      </p:sp>
      <p:pic>
        <p:nvPicPr>
          <p:cNvPr id="284" name="Google Shape;284;p58"/>
          <p:cNvPicPr preferRelativeResize="0"/>
          <p:nvPr/>
        </p:nvPicPr>
        <p:blipFill>
          <a:blip r:embed="rId5">
            <a:alphaModFix/>
          </a:blip>
          <a:stretch>
            <a:fillRect/>
          </a:stretch>
        </p:blipFill>
        <p:spPr>
          <a:xfrm>
            <a:off x="598575" y="1181663"/>
            <a:ext cx="4173101" cy="2780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83"/>
                                        </p:tgtEl>
                                        <p:attrNameLst>
                                          <p:attrName>style.visibility</p:attrName>
                                        </p:attrNameLst>
                                      </p:cBhvr>
                                      <p:to>
                                        <p:strVal val="visible"/>
                                      </p:to>
                                    </p:set>
                                    <p:anim calcmode="lin" valueType="num">
                                      <p:cBhvr additive="base">
                                        <p:cTn dur="1000"/>
                                        <p:tgtEl>
                                          <p:spTgt spid="283"/>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84"/>
                                        </p:tgtEl>
                                        <p:attrNameLst>
                                          <p:attrName>style.visibility</p:attrName>
                                        </p:attrNameLst>
                                      </p:cBhvr>
                                      <p:to>
                                        <p:strVal val="visible"/>
                                      </p:to>
                                    </p:set>
                                    <p:anim calcmode="lin" valueType="num">
                                      <p:cBhvr additive="base">
                                        <p:cTn dur="1000"/>
                                        <p:tgtEl>
                                          <p:spTgt spid="28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59"/>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90" name="Google Shape;290;p59"/>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91" name="Google Shape;291;p59"/>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92" name="Google Shape;292;p59"/>
          <p:cNvSpPr txBox="1"/>
          <p:nvPr/>
        </p:nvSpPr>
        <p:spPr>
          <a:xfrm>
            <a:off x="5718200" y="2325450"/>
            <a:ext cx="2988300" cy="4926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AutoNum type="arabicPeriod"/>
            </a:pPr>
            <a:r>
              <a:rPr b="1" lang="en" sz="2000"/>
              <a:t>Make it visual</a:t>
            </a:r>
            <a:endParaRPr b="1" sz="2000"/>
          </a:p>
        </p:txBody>
      </p:sp>
      <p:pic>
        <p:nvPicPr>
          <p:cNvPr id="293" name="Google Shape;293;p59"/>
          <p:cNvPicPr preferRelativeResize="0"/>
          <p:nvPr/>
        </p:nvPicPr>
        <p:blipFill>
          <a:blip r:embed="rId5">
            <a:alphaModFix/>
          </a:blip>
          <a:stretch>
            <a:fillRect/>
          </a:stretch>
        </p:blipFill>
        <p:spPr>
          <a:xfrm>
            <a:off x="1168725" y="1028750"/>
            <a:ext cx="4632124" cy="3086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92"/>
                                        </p:tgtEl>
                                        <p:attrNameLst>
                                          <p:attrName>style.visibility</p:attrName>
                                        </p:attrNameLst>
                                      </p:cBhvr>
                                      <p:to>
                                        <p:strVal val="visible"/>
                                      </p:to>
                                    </p:set>
                                    <p:anim calcmode="lin" valueType="num">
                                      <p:cBhvr additive="base">
                                        <p:cTn dur="1000"/>
                                        <p:tgtEl>
                                          <p:spTgt spid="292"/>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93"/>
                                        </p:tgtEl>
                                        <p:attrNameLst>
                                          <p:attrName>style.visibility</p:attrName>
                                        </p:attrNameLst>
                                      </p:cBhvr>
                                      <p:to>
                                        <p:strVal val="visible"/>
                                      </p:to>
                                    </p:set>
                                    <p:anim calcmode="lin" valueType="num">
                                      <p:cBhvr additive="base">
                                        <p:cTn dur="1000"/>
                                        <p:tgtEl>
                                          <p:spTgt spid="29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60"/>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99" name="Google Shape;299;p60"/>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00" name="Google Shape;300;p60"/>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301" name="Google Shape;301;p60"/>
          <p:cNvSpPr txBox="1"/>
          <p:nvPr/>
        </p:nvSpPr>
        <p:spPr>
          <a:xfrm>
            <a:off x="5718200" y="2325450"/>
            <a:ext cx="2988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2. Predict objections</a:t>
            </a:r>
            <a:endParaRPr b="1" sz="2000"/>
          </a:p>
        </p:txBody>
      </p:sp>
      <p:pic>
        <p:nvPicPr>
          <p:cNvPr id="302" name="Google Shape;302;p60"/>
          <p:cNvPicPr preferRelativeResize="0"/>
          <p:nvPr/>
        </p:nvPicPr>
        <p:blipFill>
          <a:blip r:embed="rId5">
            <a:alphaModFix/>
          </a:blip>
          <a:stretch>
            <a:fillRect/>
          </a:stretch>
        </p:blipFill>
        <p:spPr>
          <a:xfrm>
            <a:off x="1837975" y="1239500"/>
            <a:ext cx="2988299" cy="29882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301"/>
                                        </p:tgtEl>
                                        <p:attrNameLst>
                                          <p:attrName>style.visibility</p:attrName>
                                        </p:attrNameLst>
                                      </p:cBhvr>
                                      <p:to>
                                        <p:strVal val="visible"/>
                                      </p:to>
                                    </p:set>
                                    <p:anim calcmode="lin" valueType="num">
                                      <p:cBhvr additive="base">
                                        <p:cTn dur="1000"/>
                                        <p:tgtEl>
                                          <p:spTgt spid="301"/>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302"/>
                                        </p:tgtEl>
                                        <p:attrNameLst>
                                          <p:attrName>style.visibility</p:attrName>
                                        </p:attrNameLst>
                                      </p:cBhvr>
                                      <p:to>
                                        <p:strVal val="visible"/>
                                      </p:to>
                                    </p:set>
                                    <p:anim calcmode="lin" valueType="num">
                                      <p:cBhvr additive="base">
                                        <p:cTn dur="1000"/>
                                        <p:tgtEl>
                                          <p:spTgt spid="30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61"/>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08" name="Google Shape;308;p61"/>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09" name="Google Shape;309;p61"/>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310" name="Google Shape;310;p61"/>
          <p:cNvSpPr txBox="1"/>
          <p:nvPr/>
        </p:nvSpPr>
        <p:spPr>
          <a:xfrm>
            <a:off x="5718200" y="2325450"/>
            <a:ext cx="298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3. Come up with three suggestions</a:t>
            </a:r>
            <a:endParaRPr b="1" sz="2000"/>
          </a:p>
        </p:txBody>
      </p:sp>
      <p:pic>
        <p:nvPicPr>
          <p:cNvPr id="311" name="Google Shape;311;p61"/>
          <p:cNvPicPr preferRelativeResize="0"/>
          <p:nvPr/>
        </p:nvPicPr>
        <p:blipFill>
          <a:blip r:embed="rId5">
            <a:alphaModFix/>
          </a:blip>
          <a:stretch>
            <a:fillRect/>
          </a:stretch>
        </p:blipFill>
        <p:spPr>
          <a:xfrm>
            <a:off x="1912325" y="1214725"/>
            <a:ext cx="3316550" cy="3316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310"/>
                                        </p:tgtEl>
                                        <p:attrNameLst>
                                          <p:attrName>style.visibility</p:attrName>
                                        </p:attrNameLst>
                                      </p:cBhvr>
                                      <p:to>
                                        <p:strVal val="visible"/>
                                      </p:to>
                                    </p:set>
                                    <p:anim calcmode="lin" valueType="num">
                                      <p:cBhvr additive="base">
                                        <p:cTn dur="1000"/>
                                        <p:tgtEl>
                                          <p:spTgt spid="310"/>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311"/>
                                        </p:tgtEl>
                                        <p:attrNameLst>
                                          <p:attrName>style.visibility</p:attrName>
                                        </p:attrNameLst>
                                      </p:cBhvr>
                                      <p:to>
                                        <p:strVal val="visible"/>
                                      </p:to>
                                    </p:set>
                                    <p:anim calcmode="lin" valueType="num">
                                      <p:cBhvr additive="base">
                                        <p:cTn dur="1000"/>
                                        <p:tgtEl>
                                          <p:spTgt spid="31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62"/>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17" name="Google Shape;317;p62"/>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18" name="Google Shape;318;p62"/>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319" name="Google Shape;319;p62"/>
          <p:cNvSpPr txBox="1"/>
          <p:nvPr/>
        </p:nvSpPr>
        <p:spPr>
          <a:xfrm>
            <a:off x="5718200" y="2325450"/>
            <a:ext cx="298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The pros and cons of group brainstorming</a:t>
            </a:r>
            <a:endParaRPr b="1" sz="2000"/>
          </a:p>
        </p:txBody>
      </p:sp>
      <p:pic>
        <p:nvPicPr>
          <p:cNvPr id="320" name="Google Shape;320;p62"/>
          <p:cNvPicPr preferRelativeResize="0"/>
          <p:nvPr/>
        </p:nvPicPr>
        <p:blipFill>
          <a:blip r:embed="rId5">
            <a:alphaModFix/>
          </a:blip>
          <a:stretch>
            <a:fillRect/>
          </a:stretch>
        </p:blipFill>
        <p:spPr>
          <a:xfrm>
            <a:off x="1813200" y="1298400"/>
            <a:ext cx="3621900" cy="241296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319"/>
                                        </p:tgtEl>
                                        <p:attrNameLst>
                                          <p:attrName>style.visibility</p:attrName>
                                        </p:attrNameLst>
                                      </p:cBhvr>
                                      <p:to>
                                        <p:strVal val="visible"/>
                                      </p:to>
                                    </p:set>
                                    <p:anim calcmode="lin" valueType="num">
                                      <p:cBhvr additive="base">
                                        <p:cTn dur="1000"/>
                                        <p:tgtEl>
                                          <p:spTgt spid="319"/>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320"/>
                                        </p:tgtEl>
                                        <p:attrNameLst>
                                          <p:attrName>style.visibility</p:attrName>
                                        </p:attrNameLst>
                                      </p:cBhvr>
                                      <p:to>
                                        <p:strVal val="visible"/>
                                      </p:to>
                                    </p:set>
                                    <p:anim calcmode="lin" valueType="num">
                                      <p:cBhvr additive="base">
                                        <p:cTn dur="1000"/>
                                        <p:tgtEl>
                                          <p:spTgt spid="32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45"/>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64" name="Google Shape;164;p45"/>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65" name="Google Shape;165;p45"/>
          <p:cNvSpPr txBox="1"/>
          <p:nvPr/>
        </p:nvSpPr>
        <p:spPr>
          <a:xfrm>
            <a:off x="5664050" y="2371650"/>
            <a:ext cx="3000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How to brainstorm solo</a:t>
            </a:r>
            <a:endParaRPr b="1" sz="2000"/>
          </a:p>
        </p:txBody>
      </p:sp>
      <p:sp>
        <p:nvSpPr>
          <p:cNvPr id="166" name="Google Shape;166;p45"/>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pic>
        <p:nvPicPr>
          <p:cNvPr id="167" name="Google Shape;167;p45"/>
          <p:cNvPicPr preferRelativeResize="0"/>
          <p:nvPr/>
        </p:nvPicPr>
        <p:blipFill>
          <a:blip r:embed="rId5">
            <a:alphaModFix/>
          </a:blip>
          <a:stretch>
            <a:fillRect/>
          </a:stretch>
        </p:blipFill>
        <p:spPr>
          <a:xfrm>
            <a:off x="1602500" y="1264300"/>
            <a:ext cx="3135574" cy="31355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65"/>
                                        </p:tgtEl>
                                        <p:attrNameLst>
                                          <p:attrName>style.visibility</p:attrName>
                                        </p:attrNameLst>
                                      </p:cBhvr>
                                      <p:to>
                                        <p:strVal val="visible"/>
                                      </p:to>
                                    </p:set>
                                    <p:anim calcmode="lin" valueType="num">
                                      <p:cBhvr additive="base">
                                        <p:cTn dur="1500"/>
                                        <p:tgtEl>
                                          <p:spTgt spid="165"/>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167"/>
                                        </p:tgtEl>
                                        <p:attrNameLst>
                                          <p:attrName>style.visibility</p:attrName>
                                        </p:attrNameLst>
                                      </p:cBhvr>
                                      <p:to>
                                        <p:strVal val="visible"/>
                                      </p:to>
                                    </p:set>
                                    <p:anim calcmode="lin" valueType="num">
                                      <p:cBhvr additive="base">
                                        <p:cTn dur="1000"/>
                                        <p:tgtEl>
                                          <p:spTgt spid="16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p63"/>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26" name="Google Shape;326;p63"/>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27" name="Google Shape;327;p63"/>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328" name="Google Shape;328;p63"/>
          <p:cNvSpPr txBox="1"/>
          <p:nvPr/>
        </p:nvSpPr>
        <p:spPr>
          <a:xfrm>
            <a:off x="5718200" y="2325450"/>
            <a:ext cx="298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Benefits of group brainstorming</a:t>
            </a:r>
            <a:endParaRPr b="1" sz="2000"/>
          </a:p>
        </p:txBody>
      </p:sp>
      <p:pic>
        <p:nvPicPr>
          <p:cNvPr id="329" name="Google Shape;329;p63"/>
          <p:cNvPicPr preferRelativeResize="0"/>
          <p:nvPr/>
        </p:nvPicPr>
        <p:blipFill>
          <a:blip r:embed="rId5">
            <a:alphaModFix/>
          </a:blip>
          <a:stretch>
            <a:fillRect/>
          </a:stretch>
        </p:blipFill>
        <p:spPr>
          <a:xfrm>
            <a:off x="1255475" y="1136250"/>
            <a:ext cx="4309425" cy="2871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328"/>
                                        </p:tgtEl>
                                        <p:attrNameLst>
                                          <p:attrName>style.visibility</p:attrName>
                                        </p:attrNameLst>
                                      </p:cBhvr>
                                      <p:to>
                                        <p:strVal val="visible"/>
                                      </p:to>
                                    </p:set>
                                    <p:anim calcmode="lin" valueType="num">
                                      <p:cBhvr additive="base">
                                        <p:cTn dur="1000"/>
                                        <p:tgtEl>
                                          <p:spTgt spid="328"/>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329"/>
                                        </p:tgtEl>
                                        <p:attrNameLst>
                                          <p:attrName>style.visibility</p:attrName>
                                        </p:attrNameLst>
                                      </p:cBhvr>
                                      <p:to>
                                        <p:strVal val="visible"/>
                                      </p:to>
                                    </p:set>
                                    <p:anim calcmode="lin" valueType="num">
                                      <p:cBhvr additive="base">
                                        <p:cTn dur="1000"/>
                                        <p:tgtEl>
                                          <p:spTgt spid="32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p64"/>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35" name="Google Shape;335;p64"/>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36" name="Google Shape;336;p64"/>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337" name="Google Shape;337;p64"/>
          <p:cNvSpPr txBox="1"/>
          <p:nvPr/>
        </p:nvSpPr>
        <p:spPr>
          <a:xfrm>
            <a:off x="5378975" y="2337850"/>
            <a:ext cx="3934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It provides multiple (often diverse) perspectives to use</a:t>
            </a:r>
            <a:endParaRPr b="1" sz="2000"/>
          </a:p>
        </p:txBody>
      </p:sp>
      <p:pic>
        <p:nvPicPr>
          <p:cNvPr id="338" name="Google Shape;338;p64"/>
          <p:cNvPicPr preferRelativeResize="0"/>
          <p:nvPr/>
        </p:nvPicPr>
        <p:blipFill>
          <a:blip r:embed="rId5">
            <a:alphaModFix/>
          </a:blip>
          <a:stretch>
            <a:fillRect/>
          </a:stretch>
        </p:blipFill>
        <p:spPr>
          <a:xfrm>
            <a:off x="1763600" y="1313875"/>
            <a:ext cx="3503824" cy="2334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337"/>
                                        </p:tgtEl>
                                        <p:attrNameLst>
                                          <p:attrName>style.visibility</p:attrName>
                                        </p:attrNameLst>
                                      </p:cBhvr>
                                      <p:to>
                                        <p:strVal val="visible"/>
                                      </p:to>
                                    </p:set>
                                    <p:anim calcmode="lin" valueType="num">
                                      <p:cBhvr additive="base">
                                        <p:cTn dur="1000"/>
                                        <p:tgtEl>
                                          <p:spTgt spid="337"/>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338"/>
                                        </p:tgtEl>
                                        <p:attrNameLst>
                                          <p:attrName>style.visibility</p:attrName>
                                        </p:attrNameLst>
                                      </p:cBhvr>
                                      <p:to>
                                        <p:strVal val="visible"/>
                                      </p:to>
                                    </p:set>
                                    <p:anim calcmode="lin" valueType="num">
                                      <p:cBhvr additive="base">
                                        <p:cTn dur="1000"/>
                                        <p:tgtEl>
                                          <p:spTgt spid="33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p65"/>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44" name="Google Shape;344;p65"/>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45" name="Google Shape;345;p65"/>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346" name="Google Shape;346;p65"/>
          <p:cNvSpPr txBox="1"/>
          <p:nvPr/>
        </p:nvSpPr>
        <p:spPr>
          <a:xfrm>
            <a:off x="5718200" y="2325450"/>
            <a:ext cx="2988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It helps avoid biases toward any particular viewpoint</a:t>
            </a:r>
            <a:endParaRPr b="1" sz="2000"/>
          </a:p>
        </p:txBody>
      </p:sp>
      <p:pic>
        <p:nvPicPr>
          <p:cNvPr id="347" name="Google Shape;347;p65"/>
          <p:cNvPicPr preferRelativeResize="0"/>
          <p:nvPr/>
        </p:nvPicPr>
        <p:blipFill>
          <a:blip r:embed="rId5">
            <a:alphaModFix/>
          </a:blip>
          <a:stretch>
            <a:fillRect/>
          </a:stretch>
        </p:blipFill>
        <p:spPr>
          <a:xfrm>
            <a:off x="1205900" y="1152750"/>
            <a:ext cx="3482599" cy="34825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346"/>
                                        </p:tgtEl>
                                        <p:attrNameLst>
                                          <p:attrName>style.visibility</p:attrName>
                                        </p:attrNameLst>
                                      </p:cBhvr>
                                      <p:to>
                                        <p:strVal val="visible"/>
                                      </p:to>
                                    </p:set>
                                    <p:anim calcmode="lin" valueType="num">
                                      <p:cBhvr additive="base">
                                        <p:cTn dur="1000"/>
                                        <p:tgtEl>
                                          <p:spTgt spid="346"/>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347"/>
                                        </p:tgtEl>
                                        <p:attrNameLst>
                                          <p:attrName>style.visibility</p:attrName>
                                        </p:attrNameLst>
                                      </p:cBhvr>
                                      <p:to>
                                        <p:strVal val="visible"/>
                                      </p:to>
                                    </p:set>
                                    <p:anim calcmode="lin" valueType="num">
                                      <p:cBhvr additive="base">
                                        <p:cTn dur="1000"/>
                                        <p:tgtEl>
                                          <p:spTgt spid="34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p66"/>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53" name="Google Shape;353;p66"/>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54" name="Google Shape;354;p66"/>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355" name="Google Shape;355;p66"/>
          <p:cNvSpPr txBox="1"/>
          <p:nvPr/>
        </p:nvSpPr>
        <p:spPr>
          <a:xfrm>
            <a:off x="5718200" y="2325450"/>
            <a:ext cx="2988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It often generates more ideas in a short period of time</a:t>
            </a:r>
            <a:endParaRPr b="1" sz="2000"/>
          </a:p>
        </p:txBody>
      </p:sp>
      <p:pic>
        <p:nvPicPr>
          <p:cNvPr id="356" name="Google Shape;356;p66"/>
          <p:cNvPicPr preferRelativeResize="0"/>
          <p:nvPr/>
        </p:nvPicPr>
        <p:blipFill>
          <a:blip r:embed="rId5">
            <a:alphaModFix/>
          </a:blip>
          <a:stretch>
            <a:fillRect/>
          </a:stretch>
        </p:blipFill>
        <p:spPr>
          <a:xfrm>
            <a:off x="2457675" y="1301475"/>
            <a:ext cx="2988299" cy="29882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355"/>
                                        </p:tgtEl>
                                        <p:attrNameLst>
                                          <p:attrName>style.visibility</p:attrName>
                                        </p:attrNameLst>
                                      </p:cBhvr>
                                      <p:to>
                                        <p:strVal val="visible"/>
                                      </p:to>
                                    </p:set>
                                    <p:anim calcmode="lin" valueType="num">
                                      <p:cBhvr additive="base">
                                        <p:cTn dur="1000"/>
                                        <p:tgtEl>
                                          <p:spTgt spid="355"/>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356"/>
                                        </p:tgtEl>
                                        <p:attrNameLst>
                                          <p:attrName>style.visibility</p:attrName>
                                        </p:attrNameLst>
                                      </p:cBhvr>
                                      <p:to>
                                        <p:strVal val="visible"/>
                                      </p:to>
                                    </p:set>
                                    <p:anim calcmode="lin" valueType="num">
                                      <p:cBhvr additive="base">
                                        <p:cTn dur="1000"/>
                                        <p:tgtEl>
                                          <p:spTgt spid="35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p67"/>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62" name="Google Shape;362;p67"/>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63" name="Google Shape;363;p67"/>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364" name="Google Shape;364;p67"/>
          <p:cNvSpPr txBox="1"/>
          <p:nvPr/>
        </p:nvSpPr>
        <p:spPr>
          <a:xfrm>
            <a:off x="5718200" y="2325450"/>
            <a:ext cx="29883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It creates opportunities to explore each other’s ideas</a:t>
            </a:r>
            <a:endParaRPr b="1" sz="2000"/>
          </a:p>
        </p:txBody>
      </p:sp>
      <p:pic>
        <p:nvPicPr>
          <p:cNvPr id="365" name="Google Shape;365;p67"/>
          <p:cNvPicPr preferRelativeResize="0"/>
          <p:nvPr/>
        </p:nvPicPr>
        <p:blipFill>
          <a:blip r:embed="rId5">
            <a:alphaModFix/>
          </a:blip>
          <a:stretch>
            <a:fillRect/>
          </a:stretch>
        </p:blipFill>
        <p:spPr>
          <a:xfrm>
            <a:off x="1342225" y="1276700"/>
            <a:ext cx="4167049" cy="2776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364"/>
                                        </p:tgtEl>
                                        <p:attrNameLst>
                                          <p:attrName>style.visibility</p:attrName>
                                        </p:attrNameLst>
                                      </p:cBhvr>
                                      <p:to>
                                        <p:strVal val="visible"/>
                                      </p:to>
                                    </p:set>
                                    <p:anim calcmode="lin" valueType="num">
                                      <p:cBhvr additive="base">
                                        <p:cTn dur="1000"/>
                                        <p:tgtEl>
                                          <p:spTgt spid="364"/>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365"/>
                                        </p:tgtEl>
                                        <p:attrNameLst>
                                          <p:attrName>style.visibility</p:attrName>
                                        </p:attrNameLst>
                                      </p:cBhvr>
                                      <p:to>
                                        <p:strVal val="visible"/>
                                      </p:to>
                                    </p:set>
                                    <p:anim calcmode="lin" valueType="num">
                                      <p:cBhvr additive="base">
                                        <p:cTn dur="1000"/>
                                        <p:tgtEl>
                                          <p:spTgt spid="36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id="370" name="Google Shape;370;p68"/>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71" name="Google Shape;371;p68"/>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72" name="Google Shape;372;p68"/>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373" name="Google Shape;373;p68"/>
          <p:cNvSpPr txBox="1"/>
          <p:nvPr/>
        </p:nvSpPr>
        <p:spPr>
          <a:xfrm>
            <a:off x="5780175" y="2127150"/>
            <a:ext cx="29883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It builds up camaraderie and fosters a sense of buy-in</a:t>
            </a:r>
            <a:endParaRPr b="1" sz="2000"/>
          </a:p>
        </p:txBody>
      </p:sp>
      <p:pic>
        <p:nvPicPr>
          <p:cNvPr id="374" name="Google Shape;374;p68"/>
          <p:cNvPicPr preferRelativeResize="0"/>
          <p:nvPr/>
        </p:nvPicPr>
        <p:blipFill>
          <a:blip r:embed="rId5">
            <a:alphaModFix/>
          </a:blip>
          <a:stretch>
            <a:fillRect/>
          </a:stretch>
        </p:blipFill>
        <p:spPr>
          <a:xfrm>
            <a:off x="1367025" y="1648500"/>
            <a:ext cx="3753975" cy="2230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373"/>
                                        </p:tgtEl>
                                        <p:attrNameLst>
                                          <p:attrName>style.visibility</p:attrName>
                                        </p:attrNameLst>
                                      </p:cBhvr>
                                      <p:to>
                                        <p:strVal val="visible"/>
                                      </p:to>
                                    </p:set>
                                    <p:anim calcmode="lin" valueType="num">
                                      <p:cBhvr additive="base">
                                        <p:cTn dur="1000"/>
                                        <p:tgtEl>
                                          <p:spTgt spid="373"/>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374"/>
                                        </p:tgtEl>
                                        <p:attrNameLst>
                                          <p:attrName>style.visibility</p:attrName>
                                        </p:attrNameLst>
                                      </p:cBhvr>
                                      <p:to>
                                        <p:strVal val="visible"/>
                                      </p:to>
                                    </p:set>
                                    <p:anim calcmode="lin" valueType="num">
                                      <p:cBhvr additive="base">
                                        <p:cTn dur="1000"/>
                                        <p:tgtEl>
                                          <p:spTgt spid="37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id="379" name="Google Shape;379;p69"/>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80" name="Google Shape;380;p69"/>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81" name="Google Shape;381;p69"/>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382" name="Google Shape;382;p69"/>
          <p:cNvSpPr txBox="1"/>
          <p:nvPr/>
        </p:nvSpPr>
        <p:spPr>
          <a:xfrm>
            <a:off x="5718200" y="2325450"/>
            <a:ext cx="298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Challenges of group brainstorming</a:t>
            </a:r>
            <a:endParaRPr b="1" sz="2000"/>
          </a:p>
        </p:txBody>
      </p:sp>
      <p:pic>
        <p:nvPicPr>
          <p:cNvPr id="383" name="Google Shape;383;p69"/>
          <p:cNvPicPr preferRelativeResize="0"/>
          <p:nvPr/>
        </p:nvPicPr>
        <p:blipFill>
          <a:blip r:embed="rId5">
            <a:alphaModFix/>
          </a:blip>
          <a:stretch>
            <a:fillRect/>
          </a:stretch>
        </p:blipFill>
        <p:spPr>
          <a:xfrm>
            <a:off x="152400" y="1152750"/>
            <a:ext cx="5413400" cy="360649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382"/>
                                        </p:tgtEl>
                                        <p:attrNameLst>
                                          <p:attrName>style.visibility</p:attrName>
                                        </p:attrNameLst>
                                      </p:cBhvr>
                                      <p:to>
                                        <p:strVal val="visible"/>
                                      </p:to>
                                    </p:set>
                                    <p:anim calcmode="lin" valueType="num">
                                      <p:cBhvr additive="base">
                                        <p:cTn dur="1000"/>
                                        <p:tgtEl>
                                          <p:spTgt spid="382"/>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383"/>
                                        </p:tgtEl>
                                        <p:attrNameLst>
                                          <p:attrName>style.visibility</p:attrName>
                                        </p:attrNameLst>
                                      </p:cBhvr>
                                      <p:to>
                                        <p:strVal val="visible"/>
                                      </p:to>
                                    </p:set>
                                    <p:anim calcmode="lin" valueType="num">
                                      <p:cBhvr additive="base">
                                        <p:cTn dur="1000"/>
                                        <p:tgtEl>
                                          <p:spTgt spid="38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70"/>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89" name="Google Shape;389;p70"/>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90" name="Google Shape;390;p70"/>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391" name="Google Shape;391;p70"/>
          <p:cNvSpPr txBox="1"/>
          <p:nvPr/>
        </p:nvSpPr>
        <p:spPr>
          <a:xfrm>
            <a:off x="5718200" y="2325450"/>
            <a:ext cx="2988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It turns brainstorms into disorganized free-for-alls</a:t>
            </a:r>
            <a:endParaRPr b="1" sz="2000"/>
          </a:p>
        </p:txBody>
      </p:sp>
      <p:pic>
        <p:nvPicPr>
          <p:cNvPr id="392" name="Google Shape;392;p70"/>
          <p:cNvPicPr preferRelativeResize="0"/>
          <p:nvPr/>
        </p:nvPicPr>
        <p:blipFill>
          <a:blip r:embed="rId5">
            <a:alphaModFix/>
          </a:blip>
          <a:stretch>
            <a:fillRect/>
          </a:stretch>
        </p:blipFill>
        <p:spPr>
          <a:xfrm>
            <a:off x="1441350" y="1530738"/>
            <a:ext cx="4049175" cy="2697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391"/>
                                        </p:tgtEl>
                                        <p:attrNameLst>
                                          <p:attrName>style.visibility</p:attrName>
                                        </p:attrNameLst>
                                      </p:cBhvr>
                                      <p:to>
                                        <p:strVal val="visible"/>
                                      </p:to>
                                    </p:set>
                                    <p:anim calcmode="lin" valueType="num">
                                      <p:cBhvr additive="base">
                                        <p:cTn dur="1000"/>
                                        <p:tgtEl>
                                          <p:spTgt spid="391"/>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392"/>
                                        </p:tgtEl>
                                        <p:attrNameLst>
                                          <p:attrName>style.visibility</p:attrName>
                                        </p:attrNameLst>
                                      </p:cBhvr>
                                      <p:to>
                                        <p:strVal val="visible"/>
                                      </p:to>
                                    </p:set>
                                    <p:anim calcmode="lin" valueType="num">
                                      <p:cBhvr additive="base">
                                        <p:cTn dur="1000"/>
                                        <p:tgtEl>
                                          <p:spTgt spid="39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p71"/>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398" name="Google Shape;398;p71"/>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399" name="Google Shape;399;p71"/>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400" name="Google Shape;400;p71"/>
          <p:cNvSpPr txBox="1"/>
          <p:nvPr/>
        </p:nvSpPr>
        <p:spPr>
          <a:xfrm>
            <a:off x="5718200" y="2325450"/>
            <a:ext cx="2988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It enables too much groupthink and too few original ideas</a:t>
            </a:r>
            <a:endParaRPr b="1" sz="2000"/>
          </a:p>
        </p:txBody>
      </p:sp>
      <p:pic>
        <p:nvPicPr>
          <p:cNvPr id="401" name="Google Shape;401;p71"/>
          <p:cNvPicPr preferRelativeResize="0"/>
          <p:nvPr/>
        </p:nvPicPr>
        <p:blipFill>
          <a:blip r:embed="rId5">
            <a:alphaModFix/>
          </a:blip>
          <a:stretch>
            <a:fillRect/>
          </a:stretch>
        </p:blipFill>
        <p:spPr>
          <a:xfrm>
            <a:off x="1342225" y="1152750"/>
            <a:ext cx="3838350" cy="3838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400"/>
                                        </p:tgtEl>
                                        <p:attrNameLst>
                                          <p:attrName>style.visibility</p:attrName>
                                        </p:attrNameLst>
                                      </p:cBhvr>
                                      <p:to>
                                        <p:strVal val="visible"/>
                                      </p:to>
                                    </p:set>
                                    <p:anim calcmode="lin" valueType="num">
                                      <p:cBhvr additive="base">
                                        <p:cTn dur="1000"/>
                                        <p:tgtEl>
                                          <p:spTgt spid="400"/>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401"/>
                                        </p:tgtEl>
                                        <p:attrNameLst>
                                          <p:attrName>style.visibility</p:attrName>
                                        </p:attrNameLst>
                                      </p:cBhvr>
                                      <p:to>
                                        <p:strVal val="visible"/>
                                      </p:to>
                                    </p:set>
                                    <p:anim calcmode="lin" valueType="num">
                                      <p:cBhvr additive="base">
                                        <p:cTn dur="1000"/>
                                        <p:tgtEl>
                                          <p:spTgt spid="40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72"/>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407" name="Google Shape;407;p72"/>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408" name="Google Shape;408;p72"/>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409" name="Google Shape;409;p72"/>
          <p:cNvSpPr txBox="1"/>
          <p:nvPr/>
        </p:nvSpPr>
        <p:spPr>
          <a:xfrm>
            <a:off x="5718200" y="2325450"/>
            <a:ext cx="2988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It allows a handful of people to dominate the conversation</a:t>
            </a:r>
            <a:endParaRPr b="1" sz="2000"/>
          </a:p>
        </p:txBody>
      </p:sp>
      <p:pic>
        <p:nvPicPr>
          <p:cNvPr id="410" name="Google Shape;410;p72"/>
          <p:cNvPicPr preferRelativeResize="0"/>
          <p:nvPr/>
        </p:nvPicPr>
        <p:blipFill>
          <a:blip r:embed="rId5">
            <a:alphaModFix/>
          </a:blip>
          <a:stretch>
            <a:fillRect/>
          </a:stretch>
        </p:blipFill>
        <p:spPr>
          <a:xfrm>
            <a:off x="1960450" y="1320013"/>
            <a:ext cx="3757750" cy="2503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409"/>
                                        </p:tgtEl>
                                        <p:attrNameLst>
                                          <p:attrName>style.visibility</p:attrName>
                                        </p:attrNameLst>
                                      </p:cBhvr>
                                      <p:to>
                                        <p:strVal val="visible"/>
                                      </p:to>
                                    </p:set>
                                    <p:anim calcmode="lin" valueType="num">
                                      <p:cBhvr additive="base">
                                        <p:cTn dur="1000"/>
                                        <p:tgtEl>
                                          <p:spTgt spid="409"/>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410"/>
                                        </p:tgtEl>
                                        <p:attrNameLst>
                                          <p:attrName>style.visibility</p:attrName>
                                        </p:attrNameLst>
                                      </p:cBhvr>
                                      <p:to>
                                        <p:strVal val="visible"/>
                                      </p:to>
                                    </p:set>
                                    <p:anim calcmode="lin" valueType="num">
                                      <p:cBhvr additive="base">
                                        <p:cTn dur="1000"/>
                                        <p:tgtEl>
                                          <p:spTgt spid="41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46"/>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73" name="Google Shape;173;p46"/>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74" name="Google Shape;174;p46"/>
          <p:cNvSpPr txBox="1"/>
          <p:nvPr/>
        </p:nvSpPr>
        <p:spPr>
          <a:xfrm>
            <a:off x="5955025" y="2171550"/>
            <a:ext cx="3000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Benefits of individual brainstorming</a:t>
            </a:r>
            <a:endParaRPr b="1" sz="2000"/>
          </a:p>
        </p:txBody>
      </p:sp>
      <p:sp>
        <p:nvSpPr>
          <p:cNvPr id="175" name="Google Shape;175;p46"/>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pic>
        <p:nvPicPr>
          <p:cNvPr id="176" name="Google Shape;176;p46"/>
          <p:cNvPicPr preferRelativeResize="0"/>
          <p:nvPr/>
        </p:nvPicPr>
        <p:blipFill>
          <a:blip r:embed="rId5">
            <a:alphaModFix/>
          </a:blip>
          <a:stretch>
            <a:fillRect/>
          </a:stretch>
        </p:blipFill>
        <p:spPr>
          <a:xfrm>
            <a:off x="1887575" y="1165125"/>
            <a:ext cx="3061201" cy="30612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74"/>
                                        </p:tgtEl>
                                        <p:attrNameLst>
                                          <p:attrName>style.visibility</p:attrName>
                                        </p:attrNameLst>
                                      </p:cBhvr>
                                      <p:to>
                                        <p:strVal val="visible"/>
                                      </p:to>
                                    </p:set>
                                    <p:anim calcmode="lin" valueType="num">
                                      <p:cBhvr additive="base">
                                        <p:cTn dur="1500"/>
                                        <p:tgtEl>
                                          <p:spTgt spid="174"/>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176"/>
                                        </p:tgtEl>
                                        <p:attrNameLst>
                                          <p:attrName>style.visibility</p:attrName>
                                        </p:attrNameLst>
                                      </p:cBhvr>
                                      <p:to>
                                        <p:strVal val="visible"/>
                                      </p:to>
                                    </p:set>
                                    <p:anim calcmode="lin" valueType="num">
                                      <p:cBhvr additive="base">
                                        <p:cTn dur="1000"/>
                                        <p:tgtEl>
                                          <p:spTgt spid="17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pic>
        <p:nvPicPr>
          <p:cNvPr id="415" name="Google Shape;415;p73"/>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416" name="Google Shape;416;p73"/>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417" name="Google Shape;417;p73"/>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418" name="Google Shape;418;p73"/>
          <p:cNvSpPr txBox="1"/>
          <p:nvPr/>
        </p:nvSpPr>
        <p:spPr>
          <a:xfrm>
            <a:off x="1908675" y="1563600"/>
            <a:ext cx="5602200" cy="20163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Char char="●"/>
            </a:pPr>
            <a:r>
              <a:rPr lang="en" sz="1700"/>
              <a:t>Acknowledge comments by the dominator without yielding the floor.</a:t>
            </a:r>
            <a:endParaRPr sz="1700"/>
          </a:p>
          <a:p>
            <a:pPr indent="-336550" lvl="0" marL="457200" rtl="0" algn="l">
              <a:spcBef>
                <a:spcPts val="0"/>
              </a:spcBef>
              <a:spcAft>
                <a:spcPts val="0"/>
              </a:spcAft>
              <a:buSzPts val="1700"/>
              <a:buChar char="●"/>
            </a:pPr>
            <a:r>
              <a:rPr lang="en" sz="1700"/>
              <a:t>Redirect with phrases like “Interesting. What do the rest of you think?”</a:t>
            </a:r>
            <a:endParaRPr sz="1700"/>
          </a:p>
          <a:p>
            <a:pPr indent="-336550" lvl="0" marL="457200" rtl="0" algn="l">
              <a:spcBef>
                <a:spcPts val="0"/>
              </a:spcBef>
              <a:spcAft>
                <a:spcPts val="0"/>
              </a:spcAft>
              <a:buSzPts val="1700"/>
              <a:buChar char="●"/>
            </a:pPr>
            <a:r>
              <a:rPr lang="en" sz="1700"/>
              <a:t>Call on others by name to contribute.</a:t>
            </a:r>
            <a:endParaRPr sz="1700"/>
          </a:p>
          <a:p>
            <a:pPr indent="-336550" lvl="0" marL="457200" rtl="0" algn="l">
              <a:spcBef>
                <a:spcPts val="0"/>
              </a:spcBef>
              <a:spcAft>
                <a:spcPts val="0"/>
              </a:spcAft>
              <a:buSzPts val="1700"/>
              <a:buChar char="●"/>
            </a:pPr>
            <a:r>
              <a:rPr lang="en" sz="1700"/>
              <a:t>Ask a question to briefly distract the dominator to help regain the floor.</a:t>
            </a:r>
            <a:endParaRPr sz="1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418"/>
                                        </p:tgtEl>
                                        <p:attrNameLst>
                                          <p:attrName>style.visibility</p:attrName>
                                        </p:attrNameLst>
                                      </p:cBhvr>
                                      <p:to>
                                        <p:strVal val="visible"/>
                                      </p:to>
                                    </p:set>
                                    <p:anim calcmode="lin" valueType="num">
                                      <p:cBhvr additive="base">
                                        <p:cTn dur="1000"/>
                                        <p:tgtEl>
                                          <p:spTgt spid="41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pic>
        <p:nvPicPr>
          <p:cNvPr id="423" name="Google Shape;423;p74"/>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424" name="Google Shape;424;p74"/>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425" name="Google Shape;425;p74"/>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426" name="Google Shape;426;p74"/>
          <p:cNvSpPr txBox="1"/>
          <p:nvPr/>
        </p:nvSpPr>
        <p:spPr>
          <a:xfrm>
            <a:off x="5718200" y="2325450"/>
            <a:ext cx="298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It makes it easy to not participate</a:t>
            </a:r>
            <a:endParaRPr b="1" sz="2000"/>
          </a:p>
        </p:txBody>
      </p:sp>
      <p:pic>
        <p:nvPicPr>
          <p:cNvPr id="427" name="Google Shape;427;p74"/>
          <p:cNvPicPr preferRelativeResize="0"/>
          <p:nvPr/>
        </p:nvPicPr>
        <p:blipFill>
          <a:blip r:embed="rId5">
            <a:alphaModFix/>
          </a:blip>
          <a:stretch>
            <a:fillRect/>
          </a:stretch>
        </p:blipFill>
        <p:spPr>
          <a:xfrm>
            <a:off x="152400" y="1152750"/>
            <a:ext cx="5413401" cy="32514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426"/>
                                        </p:tgtEl>
                                        <p:attrNameLst>
                                          <p:attrName>style.visibility</p:attrName>
                                        </p:attrNameLst>
                                      </p:cBhvr>
                                      <p:to>
                                        <p:strVal val="visible"/>
                                      </p:to>
                                    </p:set>
                                    <p:anim calcmode="lin" valueType="num">
                                      <p:cBhvr additive="base">
                                        <p:cTn dur="1000"/>
                                        <p:tgtEl>
                                          <p:spTgt spid="426"/>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427"/>
                                        </p:tgtEl>
                                        <p:attrNameLst>
                                          <p:attrName>style.visibility</p:attrName>
                                        </p:attrNameLst>
                                      </p:cBhvr>
                                      <p:to>
                                        <p:strVal val="visible"/>
                                      </p:to>
                                    </p:set>
                                    <p:anim calcmode="lin" valueType="num">
                                      <p:cBhvr additive="base">
                                        <p:cTn dur="1000"/>
                                        <p:tgtEl>
                                          <p:spTgt spid="42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75"/>
          <p:cNvSpPr/>
          <p:nvPr/>
        </p:nvSpPr>
        <p:spPr>
          <a:xfrm>
            <a:off x="-25350" y="-7950"/>
            <a:ext cx="9169200" cy="10890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75"/>
          <p:cNvSpPr txBox="1"/>
          <p:nvPr/>
        </p:nvSpPr>
        <p:spPr>
          <a:xfrm>
            <a:off x="608300" y="1969100"/>
            <a:ext cx="3399900" cy="77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en" sz="4000" u="none" cap="none" strike="noStrike">
                <a:solidFill>
                  <a:srgbClr val="000000"/>
                </a:solidFill>
                <a:latin typeface="Roboto"/>
                <a:ea typeface="Roboto"/>
                <a:cs typeface="Roboto"/>
                <a:sym typeface="Roboto"/>
              </a:rPr>
              <a:t>THANK YOU</a:t>
            </a:r>
            <a:endParaRPr b="0" i="0" sz="3000" u="none" cap="none" strike="noStrike">
              <a:solidFill>
                <a:srgbClr val="000000"/>
              </a:solidFill>
              <a:latin typeface="Roboto"/>
              <a:ea typeface="Roboto"/>
              <a:cs typeface="Roboto"/>
              <a:sym typeface="Roboto"/>
            </a:endParaRPr>
          </a:p>
        </p:txBody>
      </p:sp>
      <p:pic>
        <p:nvPicPr>
          <p:cNvPr id="434" name="Google Shape;434;p75"/>
          <p:cNvPicPr preferRelativeResize="0"/>
          <p:nvPr/>
        </p:nvPicPr>
        <p:blipFill rotWithShape="1">
          <a:blip r:embed="rId3">
            <a:alphaModFix/>
          </a:blip>
          <a:srcRect b="0" l="0" r="0" t="0"/>
          <a:stretch/>
        </p:blipFill>
        <p:spPr>
          <a:xfrm>
            <a:off x="5660712" y="1367911"/>
            <a:ext cx="1980001" cy="2407675"/>
          </a:xfrm>
          <a:prstGeom prst="rect">
            <a:avLst/>
          </a:prstGeom>
          <a:noFill/>
          <a:ln>
            <a:noFill/>
          </a:ln>
        </p:spPr>
      </p:pic>
      <p:sp>
        <p:nvSpPr>
          <p:cNvPr id="435" name="Google Shape;435;p75"/>
          <p:cNvSpPr txBox="1"/>
          <p:nvPr/>
        </p:nvSpPr>
        <p:spPr>
          <a:xfrm>
            <a:off x="1022925" y="362900"/>
            <a:ext cx="16734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000000"/>
                </a:solidFill>
                <a:latin typeface="Proxima Nova"/>
                <a:ea typeface="Proxima Nova"/>
                <a:cs typeface="Proxima Nova"/>
                <a:sym typeface="Proxima Nova"/>
              </a:rPr>
              <a:t>/ethnuscodemithra</a:t>
            </a:r>
            <a:endParaRPr b="0" i="0" sz="1400" u="none" cap="none" strike="noStrike">
              <a:solidFill>
                <a:srgbClr val="000000"/>
              </a:solidFill>
              <a:latin typeface="Proxima Nova"/>
              <a:ea typeface="Proxima Nova"/>
              <a:cs typeface="Proxima Nova"/>
              <a:sym typeface="Proxima Nova"/>
            </a:endParaRPr>
          </a:p>
        </p:txBody>
      </p:sp>
      <p:pic>
        <p:nvPicPr>
          <p:cNvPr id="436" name="Google Shape;436;p75"/>
          <p:cNvPicPr preferRelativeResize="0"/>
          <p:nvPr/>
        </p:nvPicPr>
        <p:blipFill rotWithShape="1">
          <a:blip r:embed="rId4">
            <a:alphaModFix/>
          </a:blip>
          <a:srcRect b="0" l="0" r="0" t="0"/>
          <a:stretch/>
        </p:blipFill>
        <p:spPr>
          <a:xfrm>
            <a:off x="300225" y="213025"/>
            <a:ext cx="713224" cy="645093"/>
          </a:xfrm>
          <a:prstGeom prst="rect">
            <a:avLst/>
          </a:prstGeom>
          <a:noFill/>
          <a:ln>
            <a:noFill/>
          </a:ln>
        </p:spPr>
      </p:pic>
      <p:pic>
        <p:nvPicPr>
          <p:cNvPr id="437" name="Google Shape;437;p75"/>
          <p:cNvPicPr preferRelativeResize="0"/>
          <p:nvPr/>
        </p:nvPicPr>
        <p:blipFill rotWithShape="1">
          <a:blip r:embed="rId5">
            <a:alphaModFix/>
          </a:blip>
          <a:srcRect b="0" l="0" r="0" t="0"/>
          <a:stretch/>
        </p:blipFill>
        <p:spPr>
          <a:xfrm>
            <a:off x="5388850" y="225775"/>
            <a:ext cx="645070" cy="645101"/>
          </a:xfrm>
          <a:prstGeom prst="rect">
            <a:avLst/>
          </a:prstGeom>
          <a:noFill/>
          <a:ln>
            <a:noFill/>
          </a:ln>
        </p:spPr>
      </p:pic>
      <p:sp>
        <p:nvSpPr>
          <p:cNvPr id="438" name="Google Shape;438;p75"/>
          <p:cNvSpPr txBox="1"/>
          <p:nvPr/>
        </p:nvSpPr>
        <p:spPr>
          <a:xfrm>
            <a:off x="6025875" y="362900"/>
            <a:ext cx="8982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1400" u="none" cap="none" strike="noStrike">
                <a:solidFill>
                  <a:srgbClr val="4A86E8"/>
                </a:solidFill>
                <a:latin typeface="Arial"/>
                <a:ea typeface="Arial"/>
                <a:cs typeface="Arial"/>
                <a:sym typeface="Arial"/>
              </a:rPr>
              <a:t>/ethnus</a:t>
            </a:r>
            <a:endParaRPr b="0" i="0" sz="1400" u="none" cap="none" strike="noStrike">
              <a:solidFill>
                <a:srgbClr val="000000"/>
              </a:solidFill>
              <a:latin typeface="Proxima Nova"/>
              <a:ea typeface="Proxima Nova"/>
              <a:cs typeface="Proxima Nova"/>
              <a:sym typeface="Proxima Nova"/>
            </a:endParaRPr>
          </a:p>
        </p:txBody>
      </p:sp>
      <p:sp>
        <p:nvSpPr>
          <p:cNvPr id="439" name="Google Shape;439;p75"/>
          <p:cNvSpPr txBox="1"/>
          <p:nvPr/>
        </p:nvSpPr>
        <p:spPr>
          <a:xfrm>
            <a:off x="3575139" y="373902"/>
            <a:ext cx="16734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FF0000"/>
                </a:solidFill>
                <a:latin typeface="Proxima Nova"/>
                <a:ea typeface="Proxima Nova"/>
                <a:cs typeface="Proxima Nova"/>
                <a:sym typeface="Proxima Nova"/>
              </a:rPr>
              <a:t>Ethnus Codemithra</a:t>
            </a:r>
            <a:endParaRPr b="0" i="0" sz="1400" u="none" cap="none" strike="noStrike">
              <a:solidFill>
                <a:srgbClr val="FF0000"/>
              </a:solidFill>
              <a:latin typeface="Proxima Nova"/>
              <a:ea typeface="Proxima Nova"/>
              <a:cs typeface="Proxima Nova"/>
              <a:sym typeface="Proxima Nova"/>
            </a:endParaRPr>
          </a:p>
        </p:txBody>
      </p:sp>
      <p:pic>
        <p:nvPicPr>
          <p:cNvPr id="440" name="Google Shape;440;p75"/>
          <p:cNvPicPr preferRelativeResize="0"/>
          <p:nvPr/>
        </p:nvPicPr>
        <p:blipFill rotWithShape="1">
          <a:blip r:embed="rId6">
            <a:alphaModFix/>
          </a:blip>
          <a:srcRect b="0" l="2901" r="2901" t="0"/>
          <a:stretch/>
        </p:blipFill>
        <p:spPr>
          <a:xfrm>
            <a:off x="7065600" y="214800"/>
            <a:ext cx="608215" cy="645074"/>
          </a:xfrm>
          <a:prstGeom prst="rect">
            <a:avLst/>
          </a:prstGeom>
          <a:noFill/>
          <a:ln>
            <a:noFill/>
          </a:ln>
        </p:spPr>
      </p:pic>
      <p:sp>
        <p:nvSpPr>
          <p:cNvPr id="441" name="Google Shape;441;p75"/>
          <p:cNvSpPr txBox="1"/>
          <p:nvPr/>
        </p:nvSpPr>
        <p:spPr>
          <a:xfrm>
            <a:off x="7689950" y="373900"/>
            <a:ext cx="13206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0000"/>
                </a:solidFill>
                <a:latin typeface="Proxima Nova"/>
                <a:ea typeface="Proxima Nova"/>
                <a:cs typeface="Proxima Nova"/>
                <a:sym typeface="Proxima Nova"/>
              </a:rPr>
              <a:t>/code_mithra</a:t>
            </a:r>
            <a:endParaRPr b="0" i="0" sz="1400" u="none" cap="none" strike="noStrike">
              <a:solidFill>
                <a:srgbClr val="FF0000"/>
              </a:solidFill>
              <a:latin typeface="Proxima Nova"/>
              <a:ea typeface="Proxima Nova"/>
              <a:cs typeface="Proxima Nova"/>
              <a:sym typeface="Proxima Nova"/>
            </a:endParaRPr>
          </a:p>
        </p:txBody>
      </p:sp>
      <p:sp>
        <p:nvSpPr>
          <p:cNvPr id="442" name="Google Shape;442;p75"/>
          <p:cNvSpPr txBox="1"/>
          <p:nvPr/>
        </p:nvSpPr>
        <p:spPr>
          <a:xfrm>
            <a:off x="507200" y="2800350"/>
            <a:ext cx="4193100" cy="55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sng" cap="none" strike="noStrike">
                <a:solidFill>
                  <a:schemeClr val="hlink"/>
                </a:solidFill>
                <a:latin typeface="Arial"/>
                <a:ea typeface="Arial"/>
                <a:cs typeface="Arial"/>
                <a:sym typeface="Arial"/>
                <a:hlinkClick r:id="rId7"/>
              </a:rPr>
              <a:t>https://learn.codemithra.com/</a:t>
            </a:r>
            <a:endParaRPr b="0" i="0" sz="3700" u="none" cap="none" strike="noStrike">
              <a:solidFill>
                <a:srgbClr val="1C315B"/>
              </a:solidFill>
              <a:latin typeface="Proxima Nova"/>
              <a:ea typeface="Proxima Nova"/>
              <a:cs typeface="Proxima Nova"/>
              <a:sym typeface="Proxima Nova"/>
            </a:endParaRPr>
          </a:p>
        </p:txBody>
      </p:sp>
      <p:sp>
        <p:nvSpPr>
          <p:cNvPr id="443" name="Google Shape;443;p75"/>
          <p:cNvSpPr/>
          <p:nvPr/>
        </p:nvSpPr>
        <p:spPr>
          <a:xfrm>
            <a:off x="-25350" y="4051530"/>
            <a:ext cx="9169200" cy="10890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75"/>
          <p:cNvSpPr txBox="1"/>
          <p:nvPr/>
        </p:nvSpPr>
        <p:spPr>
          <a:xfrm>
            <a:off x="1563475" y="4422380"/>
            <a:ext cx="21846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codemithra@ethnus.com</a:t>
            </a:r>
            <a:endParaRPr b="0" i="0" sz="1400" u="none" cap="none" strike="noStrike">
              <a:solidFill>
                <a:srgbClr val="000000"/>
              </a:solidFill>
              <a:latin typeface="Proxima Nova"/>
              <a:ea typeface="Proxima Nova"/>
              <a:cs typeface="Proxima Nova"/>
              <a:sym typeface="Proxima Nova"/>
            </a:endParaRPr>
          </a:p>
        </p:txBody>
      </p:sp>
      <p:pic>
        <p:nvPicPr>
          <p:cNvPr id="445" name="Google Shape;445;p75"/>
          <p:cNvPicPr preferRelativeResize="0"/>
          <p:nvPr/>
        </p:nvPicPr>
        <p:blipFill rotWithShape="1">
          <a:blip r:embed="rId8">
            <a:alphaModFix/>
          </a:blip>
          <a:srcRect b="0" l="0" r="0" t="0"/>
          <a:stretch/>
        </p:blipFill>
        <p:spPr>
          <a:xfrm>
            <a:off x="5998788" y="4274268"/>
            <a:ext cx="713232" cy="713232"/>
          </a:xfrm>
          <a:prstGeom prst="rect">
            <a:avLst/>
          </a:prstGeom>
          <a:noFill/>
          <a:ln>
            <a:noFill/>
          </a:ln>
        </p:spPr>
      </p:pic>
      <p:pic>
        <p:nvPicPr>
          <p:cNvPr id="446" name="Google Shape;446;p75"/>
          <p:cNvPicPr preferRelativeResize="0"/>
          <p:nvPr/>
        </p:nvPicPr>
        <p:blipFill rotWithShape="1">
          <a:blip r:embed="rId9">
            <a:alphaModFix/>
          </a:blip>
          <a:srcRect b="0" l="0" r="0" t="0"/>
          <a:stretch/>
        </p:blipFill>
        <p:spPr>
          <a:xfrm>
            <a:off x="909825" y="4272512"/>
            <a:ext cx="716750" cy="716750"/>
          </a:xfrm>
          <a:prstGeom prst="rect">
            <a:avLst/>
          </a:prstGeom>
          <a:noFill/>
          <a:ln>
            <a:noFill/>
          </a:ln>
        </p:spPr>
      </p:pic>
      <p:pic>
        <p:nvPicPr>
          <p:cNvPr id="447" name="Google Shape;447;p75"/>
          <p:cNvPicPr preferRelativeResize="0"/>
          <p:nvPr/>
        </p:nvPicPr>
        <p:blipFill rotWithShape="1">
          <a:blip r:embed="rId10">
            <a:alphaModFix/>
          </a:blip>
          <a:srcRect b="0" l="0" r="0" t="0"/>
          <a:stretch/>
        </p:blipFill>
        <p:spPr>
          <a:xfrm>
            <a:off x="3712438" y="4285267"/>
            <a:ext cx="713232" cy="713232"/>
          </a:xfrm>
          <a:prstGeom prst="rect">
            <a:avLst/>
          </a:prstGeom>
          <a:noFill/>
          <a:ln>
            <a:noFill/>
          </a:ln>
        </p:spPr>
      </p:pic>
      <p:sp>
        <p:nvSpPr>
          <p:cNvPr id="448" name="Google Shape;448;p75"/>
          <p:cNvSpPr txBox="1"/>
          <p:nvPr/>
        </p:nvSpPr>
        <p:spPr>
          <a:xfrm>
            <a:off x="4425675" y="4422380"/>
            <a:ext cx="15732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+91 7815 095 095</a:t>
            </a:r>
            <a:endParaRPr b="0" i="0" sz="1400" u="none" cap="none" strike="noStrike">
              <a:solidFill>
                <a:srgbClr val="000000"/>
              </a:solidFill>
              <a:latin typeface="Proxima Nova"/>
              <a:ea typeface="Proxima Nova"/>
              <a:cs typeface="Proxima Nova"/>
              <a:sym typeface="Proxima Nova"/>
            </a:endParaRPr>
          </a:p>
        </p:txBody>
      </p:sp>
      <p:sp>
        <p:nvSpPr>
          <p:cNvPr id="449" name="Google Shape;449;p75"/>
          <p:cNvSpPr txBox="1"/>
          <p:nvPr/>
        </p:nvSpPr>
        <p:spPr>
          <a:xfrm>
            <a:off x="6660975" y="4433380"/>
            <a:ext cx="15732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Proxima Nova"/>
                <a:ea typeface="Proxima Nova"/>
                <a:cs typeface="Proxima Nova"/>
                <a:sym typeface="Proxima Nova"/>
              </a:rPr>
              <a:t>+91 9019 921 340</a:t>
            </a:r>
            <a:endParaRPr b="0" i="0" sz="1400" u="none" cap="none" strike="noStrike">
              <a:solidFill>
                <a:srgbClr val="000000"/>
              </a:solidFill>
              <a:latin typeface="Proxima Nova"/>
              <a:ea typeface="Proxima Nova"/>
              <a:cs typeface="Proxima Nova"/>
              <a:sym typeface="Proxima Nova"/>
            </a:endParaRPr>
          </a:p>
        </p:txBody>
      </p:sp>
      <p:pic>
        <p:nvPicPr>
          <p:cNvPr id="450" name="Google Shape;450;p75"/>
          <p:cNvPicPr preferRelativeResize="0"/>
          <p:nvPr/>
        </p:nvPicPr>
        <p:blipFill rotWithShape="1">
          <a:blip r:embed="rId11">
            <a:alphaModFix/>
          </a:blip>
          <a:srcRect b="0" l="0" r="0" t="0"/>
          <a:stretch/>
        </p:blipFill>
        <p:spPr>
          <a:xfrm>
            <a:off x="2823886" y="268626"/>
            <a:ext cx="788464" cy="554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pic>
        <p:nvPicPr>
          <p:cNvPr id="455" name="Google Shape;455;p76"/>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456" name="Google Shape;456;p76"/>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457" name="Google Shape;457;p76"/>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pic>
        <p:nvPicPr>
          <p:cNvPr id="462" name="Google Shape;462;p77"/>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463" name="Google Shape;463;p77"/>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464" name="Google Shape;464;p77"/>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pic>
        <p:nvPicPr>
          <p:cNvPr id="469" name="Google Shape;469;p78"/>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470" name="Google Shape;470;p78"/>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471" name="Google Shape;471;p78"/>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id="476" name="Google Shape;476;p79"/>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477" name="Google Shape;477;p79"/>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478" name="Google Shape;478;p79"/>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id="483" name="Google Shape;483;p80"/>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484" name="Google Shape;484;p80"/>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485" name="Google Shape;485;p80"/>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id="490" name="Google Shape;490;p81"/>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491" name="Google Shape;491;p81"/>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492" name="Google Shape;492;p81"/>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pic>
        <p:nvPicPr>
          <p:cNvPr id="497" name="Google Shape;497;p82"/>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498" name="Google Shape;498;p82"/>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499" name="Google Shape;499;p82"/>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47"/>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82" name="Google Shape;182;p47"/>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83" name="Google Shape;183;p47"/>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184" name="Google Shape;184;p47"/>
          <p:cNvSpPr txBox="1"/>
          <p:nvPr/>
        </p:nvSpPr>
        <p:spPr>
          <a:xfrm>
            <a:off x="1586400" y="1102725"/>
            <a:ext cx="5971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Here are the primary benefits of brainstorming:</a:t>
            </a:r>
            <a:endParaRPr b="1" sz="2000"/>
          </a:p>
        </p:txBody>
      </p:sp>
      <p:sp>
        <p:nvSpPr>
          <p:cNvPr id="185" name="Google Shape;185;p47"/>
          <p:cNvSpPr txBox="1"/>
          <p:nvPr/>
        </p:nvSpPr>
        <p:spPr>
          <a:xfrm>
            <a:off x="756025" y="1883875"/>
            <a:ext cx="7340700" cy="22779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AutoNum type="arabicPeriod"/>
            </a:pPr>
            <a:r>
              <a:rPr lang="en" sz="1700"/>
              <a:t>Prevents outside intervention—Working with a team means you may be reluctant to share your ideas or be influenced by others’ ideas. By brainstorming alone, you’ll only be left to contend with your own mind.</a:t>
            </a:r>
            <a:endParaRPr sz="1700"/>
          </a:p>
          <a:p>
            <a:pPr indent="-336550" lvl="0" marL="457200" rtl="0" algn="l">
              <a:spcBef>
                <a:spcPts val="0"/>
              </a:spcBef>
              <a:spcAft>
                <a:spcPts val="0"/>
              </a:spcAft>
              <a:buSzPts val="1700"/>
              <a:buAutoNum type="arabicPeriod"/>
            </a:pPr>
            <a:r>
              <a:rPr lang="en" sz="1700"/>
              <a:t>Breaks routine—You’ll notice most of your day is likely done by rote. Brainstorming helps inspire creativity by allowing your brain to think in a new way.</a:t>
            </a:r>
            <a:endParaRPr sz="1700"/>
          </a:p>
          <a:p>
            <a:pPr indent="-336550" lvl="0" marL="457200" rtl="0" algn="l">
              <a:spcBef>
                <a:spcPts val="0"/>
              </a:spcBef>
              <a:spcAft>
                <a:spcPts val="0"/>
              </a:spcAft>
              <a:buSzPts val="1700"/>
              <a:buAutoNum type="arabicPeriod"/>
            </a:pPr>
            <a:r>
              <a:rPr lang="en" sz="1700"/>
              <a:t>Inspires focus—When you’re focusing on finding one solution, it’s much easier for your brain to work. </a:t>
            </a:r>
            <a:endParaRPr sz="1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84"/>
                                        </p:tgtEl>
                                        <p:attrNameLst>
                                          <p:attrName>style.visibility</p:attrName>
                                        </p:attrNameLst>
                                      </p:cBhvr>
                                      <p:to>
                                        <p:strVal val="visible"/>
                                      </p:to>
                                    </p:set>
                                    <p:anim calcmode="lin" valueType="num">
                                      <p:cBhvr additive="base">
                                        <p:cTn dur="1500"/>
                                        <p:tgtEl>
                                          <p:spTgt spid="184"/>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185"/>
                                        </p:tgtEl>
                                        <p:attrNameLst>
                                          <p:attrName>style.visibility</p:attrName>
                                        </p:attrNameLst>
                                      </p:cBhvr>
                                      <p:to>
                                        <p:strVal val="visible"/>
                                      </p:to>
                                    </p:set>
                                    <p:anim calcmode="lin" valueType="num">
                                      <p:cBhvr additive="base">
                                        <p:cTn dur="1000"/>
                                        <p:tgtEl>
                                          <p:spTgt spid="18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id="504" name="Google Shape;504;p83"/>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505" name="Google Shape;505;p83"/>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506" name="Google Shape;506;p83"/>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pic>
        <p:nvPicPr>
          <p:cNvPr id="511" name="Google Shape;511;p84"/>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512" name="Google Shape;512;p84"/>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513" name="Google Shape;513;p84"/>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pic>
        <p:nvPicPr>
          <p:cNvPr id="518" name="Google Shape;518;p85"/>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519" name="Google Shape;519;p85"/>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520" name="Google Shape;520;p85"/>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pic>
        <p:nvPicPr>
          <p:cNvPr id="525" name="Google Shape;525;p86"/>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526" name="Google Shape;526;p86"/>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527" name="Google Shape;527;p86"/>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48"/>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191" name="Google Shape;191;p48"/>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192" name="Google Shape;192;p48"/>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193" name="Google Shape;193;p48"/>
          <p:cNvSpPr txBox="1"/>
          <p:nvPr/>
        </p:nvSpPr>
        <p:spPr>
          <a:xfrm>
            <a:off x="6011100" y="2069800"/>
            <a:ext cx="3000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rPr>
              <a:t>Examples of when you should brainstorm alone</a:t>
            </a:r>
            <a:endParaRPr b="1" sz="2000">
              <a:solidFill>
                <a:schemeClr val="dk1"/>
              </a:solidFill>
            </a:endParaRPr>
          </a:p>
        </p:txBody>
      </p:sp>
      <p:pic>
        <p:nvPicPr>
          <p:cNvPr descr="solo brainstorming" id="194" name="Google Shape;194;p48"/>
          <p:cNvPicPr preferRelativeResize="0"/>
          <p:nvPr/>
        </p:nvPicPr>
        <p:blipFill>
          <a:blip r:embed="rId5">
            <a:alphaModFix/>
          </a:blip>
          <a:stretch>
            <a:fillRect/>
          </a:stretch>
        </p:blipFill>
        <p:spPr>
          <a:xfrm>
            <a:off x="970400" y="1536950"/>
            <a:ext cx="4824550" cy="2528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93"/>
                                        </p:tgtEl>
                                        <p:attrNameLst>
                                          <p:attrName>style.visibility</p:attrName>
                                        </p:attrNameLst>
                                      </p:cBhvr>
                                      <p:to>
                                        <p:strVal val="visible"/>
                                      </p:to>
                                    </p:set>
                                    <p:anim calcmode="lin" valueType="num">
                                      <p:cBhvr additive="base">
                                        <p:cTn dur="1500"/>
                                        <p:tgtEl>
                                          <p:spTgt spid="193"/>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194"/>
                                        </p:tgtEl>
                                        <p:attrNameLst>
                                          <p:attrName>style.visibility</p:attrName>
                                        </p:attrNameLst>
                                      </p:cBhvr>
                                      <p:to>
                                        <p:strVal val="visible"/>
                                      </p:to>
                                    </p:set>
                                    <p:anim calcmode="lin" valueType="num">
                                      <p:cBhvr additive="base">
                                        <p:cTn dur="1000"/>
                                        <p:tgtEl>
                                          <p:spTgt spid="19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49"/>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00" name="Google Shape;200;p49"/>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01" name="Google Shape;201;p49"/>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02" name="Google Shape;202;p49"/>
          <p:cNvSpPr txBox="1"/>
          <p:nvPr/>
        </p:nvSpPr>
        <p:spPr>
          <a:xfrm>
            <a:off x="893175" y="1102725"/>
            <a:ext cx="7203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rPr>
              <a:t>Here are some times when solo brainstorming might be best:</a:t>
            </a:r>
            <a:endParaRPr b="1" sz="2000">
              <a:solidFill>
                <a:schemeClr val="dk1"/>
              </a:solidFill>
            </a:endParaRPr>
          </a:p>
        </p:txBody>
      </p:sp>
      <p:sp>
        <p:nvSpPr>
          <p:cNvPr id="203" name="Google Shape;203;p49"/>
          <p:cNvSpPr txBox="1"/>
          <p:nvPr/>
        </p:nvSpPr>
        <p:spPr>
          <a:xfrm>
            <a:off x="706475" y="2071625"/>
            <a:ext cx="7956900" cy="20163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AutoNum type="arabicPeriod"/>
            </a:pPr>
            <a:r>
              <a:rPr lang="en" sz="1700"/>
              <a:t>Coming up with a new company or product idea</a:t>
            </a:r>
            <a:endParaRPr sz="1700"/>
          </a:p>
          <a:p>
            <a:pPr indent="-336550" lvl="0" marL="457200" rtl="0" algn="l">
              <a:spcBef>
                <a:spcPts val="0"/>
              </a:spcBef>
              <a:spcAft>
                <a:spcPts val="0"/>
              </a:spcAft>
              <a:buSzPts val="1700"/>
              <a:buAutoNum type="arabicPeriod"/>
            </a:pPr>
            <a:r>
              <a:rPr lang="en" sz="1700"/>
              <a:t>The direction for an ad campaign</a:t>
            </a:r>
            <a:endParaRPr sz="1700"/>
          </a:p>
          <a:p>
            <a:pPr indent="-336550" lvl="0" marL="457200" rtl="0" algn="l">
              <a:spcBef>
                <a:spcPts val="0"/>
              </a:spcBef>
              <a:spcAft>
                <a:spcPts val="0"/>
              </a:spcAft>
              <a:buSzPts val="1700"/>
              <a:buAutoNum type="arabicPeriod"/>
            </a:pPr>
            <a:r>
              <a:rPr lang="en" sz="1700"/>
              <a:t>A solution for supply chain issues</a:t>
            </a:r>
            <a:endParaRPr sz="1700"/>
          </a:p>
          <a:p>
            <a:pPr indent="-336550" lvl="0" marL="457200" rtl="0" algn="l">
              <a:spcBef>
                <a:spcPts val="0"/>
              </a:spcBef>
              <a:spcAft>
                <a:spcPts val="0"/>
              </a:spcAft>
              <a:buSzPts val="1700"/>
              <a:buAutoNum type="arabicPeriod"/>
            </a:pPr>
            <a:r>
              <a:rPr lang="en" sz="1700"/>
              <a:t>The color palette for a brand</a:t>
            </a:r>
            <a:endParaRPr sz="1700"/>
          </a:p>
          <a:p>
            <a:pPr indent="-336550" lvl="0" marL="457200" rtl="0" algn="l">
              <a:spcBef>
                <a:spcPts val="0"/>
              </a:spcBef>
              <a:spcAft>
                <a:spcPts val="0"/>
              </a:spcAft>
              <a:buSzPts val="1700"/>
              <a:buAutoNum type="arabicPeriod"/>
            </a:pPr>
            <a:r>
              <a:rPr lang="en" sz="1700"/>
              <a:t>The look for a photoshoot</a:t>
            </a:r>
            <a:endParaRPr sz="1700"/>
          </a:p>
          <a:p>
            <a:pPr indent="-336550" lvl="0" marL="457200" rtl="0" algn="l">
              <a:spcBef>
                <a:spcPts val="0"/>
              </a:spcBef>
              <a:spcAft>
                <a:spcPts val="0"/>
              </a:spcAft>
              <a:buSzPts val="1700"/>
              <a:buAutoNum type="arabicPeriod"/>
            </a:pPr>
            <a:r>
              <a:rPr lang="en" sz="1700"/>
              <a:t>The concept for hardware design</a:t>
            </a:r>
            <a:endParaRPr sz="1700"/>
          </a:p>
          <a:p>
            <a:pPr indent="-336550" lvl="0" marL="457200" rtl="0" algn="l">
              <a:spcBef>
                <a:spcPts val="0"/>
              </a:spcBef>
              <a:spcAft>
                <a:spcPts val="0"/>
              </a:spcAft>
              <a:buSzPts val="1700"/>
              <a:buAutoNum type="arabicPeriod"/>
            </a:pPr>
            <a:r>
              <a:rPr lang="en" sz="1700"/>
              <a:t>Preparing for an important presentation with the rest of the team</a:t>
            </a:r>
            <a:endParaRPr sz="1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02"/>
                                        </p:tgtEl>
                                        <p:attrNameLst>
                                          <p:attrName>style.visibility</p:attrName>
                                        </p:attrNameLst>
                                      </p:cBhvr>
                                      <p:to>
                                        <p:strVal val="visible"/>
                                      </p:to>
                                    </p:set>
                                    <p:anim calcmode="lin" valueType="num">
                                      <p:cBhvr additive="base">
                                        <p:cTn dur="1500"/>
                                        <p:tgtEl>
                                          <p:spTgt spid="202"/>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203"/>
                                        </p:tgtEl>
                                        <p:attrNameLst>
                                          <p:attrName>style.visibility</p:attrName>
                                        </p:attrNameLst>
                                      </p:cBhvr>
                                      <p:to>
                                        <p:strVal val="visible"/>
                                      </p:to>
                                    </p:set>
                                    <p:anim calcmode="lin" valueType="num">
                                      <p:cBhvr additive="base">
                                        <p:cTn dur="1000"/>
                                        <p:tgtEl>
                                          <p:spTgt spid="20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50"/>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09" name="Google Shape;209;p50"/>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10" name="Google Shape;210;p50"/>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11" name="Google Shape;211;p50"/>
          <p:cNvSpPr txBox="1"/>
          <p:nvPr/>
        </p:nvSpPr>
        <p:spPr>
          <a:xfrm>
            <a:off x="5522100" y="2171550"/>
            <a:ext cx="3621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rPr>
              <a:t>Individual brainstorming techniques</a:t>
            </a:r>
            <a:endParaRPr b="1" sz="2000">
              <a:solidFill>
                <a:schemeClr val="dk1"/>
              </a:solidFill>
            </a:endParaRPr>
          </a:p>
        </p:txBody>
      </p:sp>
      <p:pic>
        <p:nvPicPr>
          <p:cNvPr id="212" name="Google Shape;212;p50"/>
          <p:cNvPicPr preferRelativeResize="0"/>
          <p:nvPr/>
        </p:nvPicPr>
        <p:blipFill>
          <a:blip r:embed="rId5">
            <a:alphaModFix/>
          </a:blip>
          <a:stretch>
            <a:fillRect/>
          </a:stretch>
        </p:blipFill>
        <p:spPr>
          <a:xfrm>
            <a:off x="1461225" y="1165150"/>
            <a:ext cx="3110775" cy="3110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11"/>
                                        </p:tgtEl>
                                        <p:attrNameLst>
                                          <p:attrName>style.visibility</p:attrName>
                                        </p:attrNameLst>
                                      </p:cBhvr>
                                      <p:to>
                                        <p:strVal val="visible"/>
                                      </p:to>
                                    </p:set>
                                    <p:anim calcmode="lin" valueType="num">
                                      <p:cBhvr additive="base">
                                        <p:cTn dur="1500"/>
                                        <p:tgtEl>
                                          <p:spTgt spid="211"/>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212"/>
                                        </p:tgtEl>
                                        <p:attrNameLst>
                                          <p:attrName>style.visibility</p:attrName>
                                        </p:attrNameLst>
                                      </p:cBhvr>
                                      <p:to>
                                        <p:strVal val="visible"/>
                                      </p:to>
                                    </p:set>
                                    <p:anim calcmode="lin" valueType="num">
                                      <p:cBhvr additive="base">
                                        <p:cTn dur="1000"/>
                                        <p:tgtEl>
                                          <p:spTgt spid="21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51"/>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18" name="Google Shape;218;p51"/>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19" name="Google Shape;219;p51"/>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20" name="Google Shape;220;p51"/>
          <p:cNvSpPr txBox="1"/>
          <p:nvPr/>
        </p:nvSpPr>
        <p:spPr>
          <a:xfrm>
            <a:off x="5941250" y="2400550"/>
            <a:ext cx="3000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rPr>
              <a:t>1. Brainstorm on the move</a:t>
            </a:r>
            <a:endParaRPr b="1" sz="2000">
              <a:solidFill>
                <a:schemeClr val="dk1"/>
              </a:solidFill>
            </a:endParaRPr>
          </a:p>
        </p:txBody>
      </p:sp>
      <p:pic>
        <p:nvPicPr>
          <p:cNvPr id="221" name="Google Shape;221;p51"/>
          <p:cNvPicPr preferRelativeResize="0"/>
          <p:nvPr/>
        </p:nvPicPr>
        <p:blipFill>
          <a:blip r:embed="rId5">
            <a:alphaModFix/>
          </a:blip>
          <a:stretch>
            <a:fillRect/>
          </a:stretch>
        </p:blipFill>
        <p:spPr>
          <a:xfrm>
            <a:off x="896025" y="1474899"/>
            <a:ext cx="4259275" cy="2837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20"/>
                                        </p:tgtEl>
                                        <p:attrNameLst>
                                          <p:attrName>style.visibility</p:attrName>
                                        </p:attrNameLst>
                                      </p:cBhvr>
                                      <p:to>
                                        <p:strVal val="visible"/>
                                      </p:to>
                                    </p:set>
                                    <p:anim calcmode="lin" valueType="num">
                                      <p:cBhvr additive="base">
                                        <p:cTn dur="1500"/>
                                        <p:tgtEl>
                                          <p:spTgt spid="220"/>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221"/>
                                        </p:tgtEl>
                                        <p:attrNameLst>
                                          <p:attrName>style.visibility</p:attrName>
                                        </p:attrNameLst>
                                      </p:cBhvr>
                                      <p:to>
                                        <p:strVal val="visible"/>
                                      </p:to>
                                    </p:set>
                                    <p:anim calcmode="lin" valueType="num">
                                      <p:cBhvr additive="base">
                                        <p:cTn dur="1000"/>
                                        <p:tgtEl>
                                          <p:spTgt spid="22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52"/>
          <p:cNvPicPr preferRelativeResize="0"/>
          <p:nvPr/>
        </p:nvPicPr>
        <p:blipFill rotWithShape="1">
          <a:blip r:embed="rId3">
            <a:alphaModFix/>
          </a:blip>
          <a:srcRect b="0" l="0" r="53855" t="0"/>
          <a:stretch/>
        </p:blipFill>
        <p:spPr>
          <a:xfrm>
            <a:off x="8096775" y="0"/>
            <a:ext cx="1047224" cy="1102725"/>
          </a:xfrm>
          <a:prstGeom prst="rect">
            <a:avLst/>
          </a:prstGeom>
          <a:noFill/>
          <a:ln>
            <a:noFill/>
          </a:ln>
        </p:spPr>
      </p:pic>
      <p:pic>
        <p:nvPicPr>
          <p:cNvPr id="227" name="Google Shape;227;p52"/>
          <p:cNvPicPr preferRelativeResize="0"/>
          <p:nvPr/>
        </p:nvPicPr>
        <p:blipFill rotWithShape="1">
          <a:blip r:embed="rId4">
            <a:alphaModFix/>
          </a:blip>
          <a:srcRect b="57237" l="8630" r="8622" t="0"/>
          <a:stretch/>
        </p:blipFill>
        <p:spPr>
          <a:xfrm flipH="1" rot="10800000">
            <a:off x="0" y="8087"/>
            <a:ext cx="3564399" cy="926125"/>
          </a:xfrm>
          <a:prstGeom prst="rect">
            <a:avLst/>
          </a:prstGeom>
          <a:noFill/>
          <a:ln>
            <a:noFill/>
          </a:ln>
        </p:spPr>
      </p:pic>
      <p:sp>
        <p:nvSpPr>
          <p:cNvPr id="228" name="Google Shape;228;p52"/>
          <p:cNvSpPr/>
          <p:nvPr/>
        </p:nvSpPr>
        <p:spPr>
          <a:xfrm>
            <a:off x="2761050" y="588150"/>
            <a:ext cx="3621900" cy="4122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br>
              <a:rPr b="1" lang="en" sz="2000">
                <a:solidFill>
                  <a:srgbClr val="FFFFFF"/>
                </a:solidFill>
              </a:rPr>
            </a:br>
            <a:r>
              <a:rPr b="1" lang="en" sz="2000">
                <a:solidFill>
                  <a:srgbClr val="FFFFFF"/>
                </a:solidFill>
              </a:rPr>
              <a:t>  CONCEPTS</a:t>
            </a:r>
            <a:endParaRPr b="1" sz="2000">
              <a:solidFill>
                <a:srgbClr val="FFFFFF"/>
              </a:solidFill>
            </a:endParaRPr>
          </a:p>
          <a:p>
            <a:pPr indent="0" lvl="0" marL="0" rtl="0" algn="ctr">
              <a:spcBef>
                <a:spcPts val="0"/>
              </a:spcBef>
              <a:spcAft>
                <a:spcPts val="0"/>
              </a:spcAft>
              <a:buNone/>
            </a:pPr>
            <a:r>
              <a:t/>
            </a:r>
            <a:endParaRPr b="1" sz="2000">
              <a:solidFill>
                <a:srgbClr val="FFFFFF"/>
              </a:solidFill>
            </a:endParaRPr>
          </a:p>
        </p:txBody>
      </p:sp>
      <p:sp>
        <p:nvSpPr>
          <p:cNvPr id="229" name="Google Shape;229;p52"/>
          <p:cNvSpPr txBox="1"/>
          <p:nvPr/>
        </p:nvSpPr>
        <p:spPr>
          <a:xfrm>
            <a:off x="6144000" y="2325438"/>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rPr>
              <a:t>2. Stop thinking</a:t>
            </a:r>
            <a:endParaRPr b="1" sz="2000">
              <a:solidFill>
                <a:schemeClr val="dk1"/>
              </a:solidFill>
            </a:endParaRPr>
          </a:p>
        </p:txBody>
      </p:sp>
      <p:pic>
        <p:nvPicPr>
          <p:cNvPr id="230" name="Google Shape;230;p52"/>
          <p:cNvPicPr preferRelativeResize="0"/>
          <p:nvPr/>
        </p:nvPicPr>
        <p:blipFill>
          <a:blip r:embed="rId5">
            <a:alphaModFix/>
          </a:blip>
          <a:stretch>
            <a:fillRect/>
          </a:stretch>
        </p:blipFill>
        <p:spPr>
          <a:xfrm>
            <a:off x="2209800" y="1338200"/>
            <a:ext cx="3061650" cy="3061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29"/>
                                        </p:tgtEl>
                                        <p:attrNameLst>
                                          <p:attrName>style.visibility</p:attrName>
                                        </p:attrNameLst>
                                      </p:cBhvr>
                                      <p:to>
                                        <p:strVal val="visible"/>
                                      </p:to>
                                    </p:set>
                                    <p:anim calcmode="lin" valueType="num">
                                      <p:cBhvr additive="base">
                                        <p:cTn dur="1500"/>
                                        <p:tgtEl>
                                          <p:spTgt spid="229"/>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230"/>
                                        </p:tgtEl>
                                        <p:attrNameLst>
                                          <p:attrName>style.visibility</p:attrName>
                                        </p:attrNameLst>
                                      </p:cBhvr>
                                      <p:to>
                                        <p:strVal val="visible"/>
                                      </p:to>
                                    </p:set>
                                    <p:anim calcmode="lin" valueType="num">
                                      <p:cBhvr additive="base">
                                        <p:cTn dur="1000"/>
                                        <p:tgtEl>
                                          <p:spTgt spid="23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FF0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3F0748A49C7624E8667DD2D0D9BDB8D" ma:contentTypeVersion="4" ma:contentTypeDescription="Create a new document." ma:contentTypeScope="" ma:versionID="bbe6de136da7e996b0f6502dbb33e898">
  <xsd:schema xmlns:xsd="http://www.w3.org/2001/XMLSchema" xmlns:xs="http://www.w3.org/2001/XMLSchema" xmlns:p="http://schemas.microsoft.com/office/2006/metadata/properties" xmlns:ns2="454598ca-dfd9-4fd0-bd79-bd501cd98b3a" xmlns:ns3="7965986c-b022-4b79-a72d-aa6638137652" targetNamespace="http://schemas.microsoft.com/office/2006/metadata/properties" ma:root="true" ma:fieldsID="c6a7a5082a85b679ef2000336e318c25" ns2:_="" ns3:_="">
    <xsd:import namespace="454598ca-dfd9-4fd0-bd79-bd501cd98b3a"/>
    <xsd:import namespace="7965986c-b022-4b79-a72d-aa663813765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4598ca-dfd9-4fd0-bd79-bd501cd98b3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965986c-b022-4b79-a72d-aa663813765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D77168A-9CBF-48FE-9E89-F8733F92DB8B}"/>
</file>

<file path=customXml/itemProps2.xml><?xml version="1.0" encoding="utf-8"?>
<ds:datastoreItem xmlns:ds="http://schemas.openxmlformats.org/officeDocument/2006/customXml" ds:itemID="{EED2E41C-32B0-4F26-8F50-3C581AB40471}"/>
</file>

<file path=customXml/itemProps3.xml><?xml version="1.0" encoding="utf-8"?>
<ds:datastoreItem xmlns:ds="http://schemas.openxmlformats.org/officeDocument/2006/customXml" ds:itemID="{C804FF39-60DF-4C99-A6C3-6E387230A1F0}"/>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0x01010013F0748A49C7624E8667DD2D0D9BDB8D</vt:lpwstr>
  </property>
</Properties>
</file>